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embeddedFontLst>
    <p:embeddedFont>
      <p:font typeface="OPPOSans B" panose="02010600030101010101" charset="-122"/>
      <p:regular r:id="rId26"/>
    </p:embeddedFont>
    <p:embeddedFont>
      <p:font typeface="OPPOSans H" panose="02010600030101010101" charset="-122"/>
      <p:regular r:id="rId27"/>
    </p:embeddedFont>
    <p:embeddedFont>
      <p:font typeface="Source Han Sans" panose="02010600030101010101" charset="-122"/>
      <p:regular r:id="rId28"/>
    </p:embeddedFont>
    <p:embeddedFont>
      <p:font typeface="Source Han Sans CN Bold" panose="02010600030101010101" charset="-122"/>
      <p:regular r:id="rId29"/>
    </p:embeddedFont>
    <p:embeddedFont>
      <p:font typeface="Source Han Sans CN Regular" panose="02010600030101010101" charset="-122"/>
      <p:regular r:id="rId30"/>
    </p:embeddedFont>
    <p:embeddedFont>
      <p:font typeface="等线" panose="02010600030101010101" pitchFamily="2" charset="-122"/>
      <p:regular r:id="rId31"/>
      <p:bold r:id="rId32"/>
    </p:embeddedFont>
    <p:embeddedFont>
      <p:font typeface="思源黑体 CN Regular" panose="0201060003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991350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07505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11201399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5838825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组合 8"/>
          <p:cNvGrpSpPr/>
          <p:nvPr/>
        </p:nvGrpSpPr>
        <p:grpSpPr>
          <a:xfrm>
            <a:off x="496081" y="4342668"/>
            <a:ext cx="288551" cy="288551"/>
            <a:chOff x="496081" y="4342668"/>
            <a:chExt cx="288551" cy="288551"/>
          </a:xfrm>
        </p:grpSpPr>
        <p:sp>
          <p:nvSpPr>
            <p:cNvPr id="10" name="标题 1"/>
            <p:cNvSpPr txBox="1"/>
            <p:nvPr/>
          </p:nvSpPr>
          <p:spPr>
            <a:xfrm>
              <a:off x="496081" y="4342668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08848" y="4418745"/>
              <a:ext cx="69369" cy="136396"/>
              <a:chOff x="608848" y="4418745"/>
              <a:chExt cx="69369" cy="136396"/>
            </a:xfrm>
          </p:grpSpPr>
          <p:cxnSp>
            <p:nvCxnSpPr>
              <p:cNvPr id="12" name="标题 1"/>
              <p:cNvCxnSpPr/>
              <p:nvPr/>
            </p:nvCxnSpPr>
            <p:spPr>
              <a:xfrm>
                <a:off x="608848" y="4418745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3" name="标题 1"/>
              <p:cNvCxnSpPr/>
              <p:nvPr/>
            </p:nvCxnSpPr>
            <p:spPr>
              <a:xfrm flipV="1">
                <a:off x="610352" y="4487275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4" name="标题 1"/>
          <p:cNvSpPr txBox="1"/>
          <p:nvPr/>
        </p:nvSpPr>
        <p:spPr>
          <a:xfrm>
            <a:off x="953105" y="4402305"/>
            <a:ext cx="1960917" cy="169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5985" y="5053958"/>
            <a:ext cx="4286125" cy="564296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127000" dir="2700000" algn="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4095" y="5180865"/>
            <a:ext cx="286624" cy="3104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852498" y="5195626"/>
            <a:ext cx="270197" cy="28096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849849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49851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75623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rot="5400000">
            <a:off x="9016387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07889" y="5106809"/>
            <a:ext cx="71790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>
            <a:off x="3869944" y="5106809"/>
            <a:ext cx="868950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27477" y="5106809"/>
            <a:ext cx="1055622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272472" y="5106809"/>
            <a:ext cx="79447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50458" y="1473958"/>
            <a:ext cx="3741482" cy="12555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0" name="标题 1"/>
          <p:cNvSpPr txBox="1"/>
          <p:nvPr/>
        </p:nvSpPr>
        <p:spPr>
          <a:xfrm>
            <a:off x="475984" y="2368075"/>
            <a:ext cx="5351609" cy="1808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1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QuizGame测验系统介绍与操作指南</a:t>
            </a:r>
            <a:endParaRPr kumimoji="1" lang="zh-CN" altLang="en-US"/>
          </a:p>
        </p:txBody>
      </p:sp>
      <p:cxnSp>
        <p:nvCxnSpPr>
          <p:cNvPr id="31" name="标题 1"/>
          <p:cNvCxnSpPr/>
          <p:nvPr/>
        </p:nvCxnSpPr>
        <p:spPr>
          <a:xfrm>
            <a:off x="2292824" y="4503761"/>
            <a:ext cx="3043451" cy="0"/>
          </a:xfrm>
          <a:prstGeom prst="line">
            <a:avLst/>
          </a:prstGeom>
          <a:noFill/>
          <a:ln w="6350" cap="sq">
            <a:solidFill>
              <a:schemeClr val="bg1">
                <a:lumMod val="65000"/>
              </a:schemeClr>
            </a:solidFill>
            <a:prstDash val="lgDash"/>
            <a:miter/>
          </a:ln>
        </p:spPr>
      </p:cxnSp>
      <p:sp>
        <p:nvSpPr>
          <p:cNvPr id="32" name="标题 1"/>
          <p:cNvSpPr txBox="1"/>
          <p:nvPr/>
        </p:nvSpPr>
        <p:spPr>
          <a:xfrm>
            <a:off x="74640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10045821" y="680476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8900000">
            <a:off x="10395240" y="824293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47332" y="1415272"/>
            <a:ext cx="4320000" cy="44338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88900" sx="99000" sy="99000" algn="ctr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47332" y="1415271"/>
            <a:ext cx="4320000" cy="98532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75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07332" y="2702895"/>
            <a:ext cx="3600000" cy="7200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326DED">
                        <a:alpha val="100000"/>
                      </a:srgbClr>
                    </a:gs>
                    <a:gs pos="100000">
                      <a:srgbClr val="0C3284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主程序开发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07332" y="3741579"/>
            <a:ext cx="3600000" cy="1731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开发主程序文件QuizGame.py，实现用户界面和测验流程管理。</a:t>
            </a: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3315881" y="3546006"/>
            <a:ext cx="382905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6511968" y="1415272"/>
            <a:ext cx="4320000" cy="44338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88900" sx="99000" sy="99000" algn="ctr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11968" y="1415271"/>
            <a:ext cx="4320000" cy="98532"/>
          </a:xfrm>
          <a:prstGeom prst="rect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75000"/>
                </a:schemeClr>
              </a:gs>
            </a:gsLst>
            <a:lin ang="2700000" scaled="0"/>
          </a:gradFill>
          <a:ln cap="flat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71967" y="2702895"/>
            <a:ext cx="3600000" cy="7200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326DED">
                        <a:alpha val="100000"/>
                      </a:srgbClr>
                    </a:gs>
                    <a:gs pos="100000">
                      <a:srgbClr val="0C3284">
                        <a:alpha val="100000"/>
                      </a:srgbClr>
                    </a:gs>
                  </a:gsLst>
                  <a:lin ang="0" scaled="0"/>
                </a:gradFill>
                <a:latin typeface="Source Han Sans CN Bold"/>
                <a:ea typeface="Source Han Sans CN Bold"/>
                <a:cs typeface="Source Han Sans CN Bold"/>
              </a:rPr>
              <a:t>数据处理模块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871967" y="3741579"/>
            <a:ext cx="3600000" cy="17310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开发Exam.py，处理文件操作和数据管理，确保数据准确读取和存储。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8480516" y="3546006"/>
            <a:ext cx="382905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3174997" y="1880897"/>
            <a:ext cx="664672" cy="72000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8299965" y="1880897"/>
            <a:ext cx="744004" cy="720001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编码实现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48350" y="1352315"/>
            <a:ext cx="5180109" cy="4740981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blurRad="50800" dist="38100" dir="810000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8350" y="1283912"/>
            <a:ext cx="503472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56574" y="1820870"/>
            <a:ext cx="4927869" cy="39728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对系统进行全面测试，确保各种功能正常运行。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56572" y="1269554"/>
            <a:ext cx="4927871" cy="3593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功能测试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72475" y="1352315"/>
            <a:ext cx="5180109" cy="4740981"/>
          </a:xfrm>
          <a:prstGeom prst="roundRect">
            <a:avLst>
              <a:gd name="adj" fmla="val 6600"/>
            </a:avLst>
          </a:prstGeom>
          <a:solidFill>
            <a:schemeClr val="bg1"/>
          </a:solidFill>
          <a:ln w="12043" cap="sq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miter/>
          </a:ln>
          <a:effectLst>
            <a:outerShdw blurRad="50800" dist="38100" dir="8100000" algn="tr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172475" y="1283912"/>
            <a:ext cx="5034728" cy="464038"/>
          </a:xfrm>
          <a:prstGeom prst="roundRect">
            <a:avLst>
              <a:gd name="adj" fmla="val 17704"/>
            </a:avLst>
          </a:prstGeom>
          <a:solidFill>
            <a:schemeClr val="accent1"/>
          </a:solidFill>
          <a:ln w="19050" cap="sq">
            <a:noFill/>
            <a:miter/>
          </a:ln>
          <a:effectLst/>
        </p:spPr>
        <p:txBody>
          <a:bodyPr vert="horz" wrap="square" lIns="86713" tIns="43356" rIns="86713" bIns="43356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80699" y="1820870"/>
            <a:ext cx="4927869" cy="397284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优化图片加载、音效播放等性能，提升用户体验。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80697" y="1269554"/>
            <a:ext cx="4927871" cy="3593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性能优化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测试与优化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1123949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5249779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32873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32953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384053" y="2961565"/>
            <a:ext cx="5331962" cy="16104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技术重点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407368" y="4820343"/>
            <a:ext cx="288551" cy="288551"/>
            <a:chOff x="11407368" y="4820343"/>
            <a:chExt cx="288551" cy="288551"/>
          </a:xfrm>
        </p:grpSpPr>
        <p:sp>
          <p:nvSpPr>
            <p:cNvPr id="11" name="标题 1"/>
            <p:cNvSpPr txBox="1"/>
            <p:nvPr/>
          </p:nvSpPr>
          <p:spPr>
            <a:xfrm>
              <a:off x="11407368" y="4820343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520135" y="4896420"/>
              <a:ext cx="69369" cy="136396"/>
              <a:chOff x="11520135" y="4896420"/>
              <a:chExt cx="69369" cy="136396"/>
            </a:xfrm>
          </p:grpSpPr>
          <p:cxnSp>
            <p:nvCxnSpPr>
              <p:cNvPr id="13" name="标题 1"/>
              <p:cNvCxnSpPr/>
              <p:nvPr/>
            </p:nvCxnSpPr>
            <p:spPr>
              <a:xfrm>
                <a:off x="11520135" y="489642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4" name="标题 1"/>
              <p:cNvCxnSpPr/>
              <p:nvPr/>
            </p:nvCxnSpPr>
            <p:spPr>
              <a:xfrm flipV="1">
                <a:off x="11521639" y="496495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5" name="标题 1"/>
          <p:cNvSpPr txBox="1"/>
          <p:nvPr/>
        </p:nvSpPr>
        <p:spPr>
          <a:xfrm>
            <a:off x="9277978" y="4848913"/>
            <a:ext cx="1960917" cy="230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536606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08279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3029413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6154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4934" y="1839017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967771" y="777593"/>
            <a:ext cx="1772100" cy="213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414954" y="660379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8040000" flipH="1" flipV="1">
            <a:off x="2662773" y="804196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98535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2933605" y="3778964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848895" y="-2199753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83669" y="1545609"/>
            <a:ext cx="4959405" cy="4133296"/>
          </a:xfrm>
          <a:prstGeom prst="hexagon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9050" cap="sq">
            <a:noFill/>
            <a:miter/>
          </a:ln>
          <a:effectLst>
            <a:outerShdw blurRad="139700" sx="99000" sy="99000" algn="ctr" rotWithShape="0">
              <a:schemeClr val="accent1">
                <a:alpha val="3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09634" y="1924336"/>
            <a:ext cx="3507475" cy="9813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tkinter框架</a:t>
            </a: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950550" y="2905647"/>
            <a:ext cx="625642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prstDash val="solid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509634" y="3195494"/>
            <a:ext cx="3507474" cy="2010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使用tkinter构建简洁易用的界面，提供良好的用户体验。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096000" y="1545609"/>
            <a:ext cx="4959405" cy="4133296"/>
          </a:xfrm>
          <a:prstGeom prst="hexagon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9050" cap="sq">
            <a:noFill/>
            <a:miter/>
          </a:ln>
          <a:effectLst>
            <a:outerShdw blurRad="139700" sx="99000" sy="99000" algn="ctr" rotWithShape="0">
              <a:schemeClr val="accent1">
                <a:alpha val="3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21965" y="1924336"/>
            <a:ext cx="3507475" cy="9813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界面布局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8262881" y="2905647"/>
            <a:ext cx="625642" cy="0"/>
          </a:xfrm>
          <a:prstGeom prst="line">
            <a:avLst/>
          </a:prstGeom>
          <a:noFill/>
          <a:ln w="50800" cap="rnd">
            <a:solidFill>
              <a:schemeClr val="accent1"/>
            </a:solidFill>
            <a:prstDash val="solid"/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6821965" y="3195494"/>
            <a:ext cx="3507474" cy="2010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合理布局窗口、按钮、文本框等组件，确保界面美观、操作方便。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图形用户界面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718931" y="1676472"/>
            <a:ext cx="1363556" cy="1370266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63737" y="2178172"/>
            <a:ext cx="393884" cy="39388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578533" y="2017491"/>
            <a:ext cx="5404724" cy="1491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73000"/>
                  </a:srgbClr>
                </a:solidFill>
                <a:latin typeface="Source Han Sans"/>
                <a:ea typeface="Source Han Sans"/>
                <a:cs typeface="Source Han Sans"/>
              </a:rPr>
              <a:t>使用openpyxl库处理Excel文件，实现学生信息和题库数据的读取和管理。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78533" y="1413552"/>
            <a:ext cx="5404724" cy="6039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Excel文件操作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18931" y="4332503"/>
            <a:ext cx="1363556" cy="1370266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860253" y="4820694"/>
            <a:ext cx="393884" cy="39388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78533" y="4673522"/>
            <a:ext cx="5404724" cy="14918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73000"/>
                  </a:srgbClr>
                </a:solidFill>
                <a:latin typeface="Source Han Sans"/>
                <a:ea typeface="Source Han Sans"/>
                <a:cs typeface="Source Han Sans"/>
              </a:rPr>
              <a:t>设计合理的数据结构，存储题目、答案、解析等信息，便于系统调用。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78533" y="4069583"/>
            <a:ext cx="5404724" cy="6039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数据结构设计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52950" y="3831482"/>
            <a:ext cx="959939" cy="964664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51734" y="4124263"/>
            <a:ext cx="716748" cy="720276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1">
                  <a:lumMod val="30000"/>
                  <a:lumOff val="70000"/>
                  <a:alpha val="1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78928" y="4455524"/>
            <a:ext cx="507328" cy="509825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1">
                  <a:lumMod val="30000"/>
                  <a:lumOff val="70000"/>
                  <a:alpha val="1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294085" y="3509334"/>
            <a:ext cx="959939" cy="964664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69477" y="2111125"/>
            <a:ext cx="462465" cy="50096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109734" y="4715073"/>
            <a:ext cx="581950" cy="605127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831212" y="2148439"/>
            <a:ext cx="458935" cy="4533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867361" y="4790961"/>
            <a:ext cx="379669" cy="45335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思源黑体 CN Regular"/>
                <a:ea typeface="思源黑体 CN Regular"/>
                <a:cs typeface="思源黑体 CN Regular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数据处理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22412" y="58133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>
              <a:alpha val="81000"/>
            </a:schemeClr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1564222"/>
            <a:ext cx="5342582" cy="3996319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dist="50800" dir="54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1440" y="1725412"/>
            <a:ext cx="5032118" cy="32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pygame音效播放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1440" y="2070363"/>
            <a:ext cx="5021344" cy="3341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使用pygame库播放答题音效，增强互动性和趣味性。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76318" y="1564222"/>
            <a:ext cx="5342582" cy="3996319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dist="50800" dir="54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34515" y="1725412"/>
            <a:ext cx="5006718" cy="32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背景图片导入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34515" y="2070363"/>
            <a:ext cx="5021344" cy="3341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支持自定义背景图片，提升界面的个性化和美观度。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音效与多媒体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1123949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5249779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32873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32953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384053" y="2961565"/>
            <a:ext cx="5331962" cy="16104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操作方法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407368" y="4820343"/>
            <a:ext cx="288551" cy="288551"/>
            <a:chOff x="11407368" y="4820343"/>
            <a:chExt cx="288551" cy="288551"/>
          </a:xfrm>
        </p:grpSpPr>
        <p:sp>
          <p:nvSpPr>
            <p:cNvPr id="11" name="标题 1"/>
            <p:cNvSpPr txBox="1"/>
            <p:nvPr/>
          </p:nvSpPr>
          <p:spPr>
            <a:xfrm>
              <a:off x="11407368" y="4820343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520135" y="4896420"/>
              <a:ext cx="69369" cy="136396"/>
              <a:chOff x="11520135" y="4896420"/>
              <a:chExt cx="69369" cy="136396"/>
            </a:xfrm>
          </p:grpSpPr>
          <p:cxnSp>
            <p:nvCxnSpPr>
              <p:cNvPr id="13" name="标题 1"/>
              <p:cNvCxnSpPr/>
              <p:nvPr/>
            </p:nvCxnSpPr>
            <p:spPr>
              <a:xfrm>
                <a:off x="11520135" y="489642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4" name="标题 1"/>
              <p:cNvCxnSpPr/>
              <p:nvPr/>
            </p:nvCxnSpPr>
            <p:spPr>
              <a:xfrm flipV="1">
                <a:off x="11521639" y="496495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5" name="标题 1"/>
          <p:cNvSpPr txBox="1"/>
          <p:nvPr/>
        </p:nvSpPr>
        <p:spPr>
          <a:xfrm>
            <a:off x="9050034" y="4903021"/>
            <a:ext cx="1960917" cy="230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536606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08279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3029413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6154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4934" y="1839017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967771" y="777593"/>
            <a:ext cx="1772100" cy="213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04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414954" y="660379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8040000" flipH="1" flipV="1">
            <a:off x="2662773" y="804196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98535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5399215">
            <a:off x="10434204" y="-1345769"/>
            <a:ext cx="2987112" cy="2987112"/>
          </a:xfrm>
          <a:prstGeom prst="donut">
            <a:avLst>
              <a:gd name="adj" fmla="val 13257"/>
            </a:avLst>
          </a:prstGeom>
          <a:gradFill>
            <a:gsLst>
              <a:gs pos="0">
                <a:schemeClr val="accent1">
                  <a:lumMod val="40000"/>
                  <a:lumOff val="60000"/>
                  <a:alpha val="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4444986"/>
            <a:ext cx="12192000" cy="2413013"/>
          </a:xfrm>
          <a:prstGeom prst="rect">
            <a:avLst/>
          </a:prstGeom>
          <a:gradFill>
            <a:gsLst>
              <a:gs pos="0">
                <a:schemeClr val="accent1">
                  <a:lumMod val="40000"/>
                  <a:lumOff val="60000"/>
                  <a:alpha val="61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>
            <a:off x="655100" y="1278824"/>
            <a:ext cx="10863797" cy="1854900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>
            <a:off x="670919" y="3547254"/>
            <a:ext cx="10863797" cy="2413013"/>
          </a:xfrm>
          <a:prstGeom prst="roundRect">
            <a:avLst>
              <a:gd name="adj" fmla="val 9428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61480" y="1498321"/>
            <a:ext cx="10382769" cy="3734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安装环境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61480" y="1871743"/>
            <a:ext cx="10382769" cy="11191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确保系统满足运行要求，安装Python环境及相关依赖包。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61480" y="3822415"/>
            <a:ext cx="10490199" cy="3256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启动程序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61480" y="4286435"/>
            <a:ext cx="10487025" cy="134390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双击运行QuizGame.py，等待程序加载完成。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安装与启动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81320" y="1871193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50708" y="1871193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24956" y="2777218"/>
            <a:ext cx="3960000" cy="3956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用户登录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24956" y="3234605"/>
            <a:ext cx="3960000" cy="21586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输入学号和姓名，点击登录按钮，验证身份后进入测验。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94344" y="2777218"/>
            <a:ext cx="3960000" cy="3956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答题操作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94344" y="3234605"/>
            <a:ext cx="3960000" cy="21586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按照题目要求进行答题，选择答案或输入答案，点击下一题进入下一题。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661674" y="1970184"/>
            <a:ext cx="425340" cy="41161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114962" y="1970184"/>
            <a:ext cx="379988" cy="41161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080650" y="1652200"/>
            <a:ext cx="18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2974987" y="5451435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cxnSp>
        <p:nvCxnSpPr>
          <p:cNvPr id="14" name="标题 1"/>
          <p:cNvCxnSpPr/>
          <p:nvPr/>
        </p:nvCxnSpPr>
        <p:spPr>
          <a:xfrm>
            <a:off x="8544375" y="5451435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登录与测验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0" y="3397344"/>
            <a:ext cx="8169442" cy="45719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724335" y="2206851"/>
            <a:ext cx="5445107" cy="10257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完成所有题目后，系统自动提交，显示总分和错题回顾。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724335" y="1254174"/>
            <a:ext cx="5445107" cy="8102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测验结束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1203156" y="1689493"/>
            <a:ext cx="1215190" cy="1215190"/>
          </a:xfrm>
          <a:prstGeom prst="teardrop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575542" y="2046207"/>
            <a:ext cx="493889" cy="46550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-1" y="5835302"/>
            <a:ext cx="10734101" cy="45720"/>
          </a:xfrm>
          <a:prstGeom prst="rect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665145" y="4127452"/>
            <a:ext cx="1215190" cy="1215190"/>
          </a:xfrm>
          <a:prstGeom prst="teardrop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4010456" y="4502422"/>
            <a:ext cx="493887" cy="45688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79586" y="3330347"/>
            <a:ext cx="179711" cy="179711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631431" y="5768306"/>
            <a:ext cx="179711" cy="179711"/>
          </a:xfrm>
          <a:prstGeom prst="ellipse">
            <a:avLst/>
          </a:pr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186324" y="4677986"/>
            <a:ext cx="5445107" cy="10257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查看错题的详细解析，帮助用户总结经验，提升学习效果。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86324" y="3725309"/>
            <a:ext cx="5445107" cy="8102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错题解析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结果查看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4472" y="261256"/>
            <a:ext cx="11823057" cy="6511019"/>
          </a:xfrm>
          <a:prstGeom prst="roundRect">
            <a:avLst>
              <a:gd name="adj" fmla="val 1318"/>
            </a:avLst>
          </a:prstGeom>
          <a:solidFill>
            <a:schemeClr val="bg1"/>
          </a:solidFill>
          <a:ln w="12700" cap="sq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2827" y="180976"/>
            <a:ext cx="11566347" cy="6591300"/>
          </a:xfrm>
          <a:prstGeom prst="roundRect">
            <a:avLst>
              <a:gd name="adj" fmla="val 1318"/>
            </a:avLst>
          </a:prstGeom>
          <a:solidFill>
            <a:schemeClr val="bg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529988"/>
            <a:ext cx="4266674" cy="551483"/>
          </a:xfrm>
          <a:custGeom>
            <a:avLst/>
            <a:gdLst>
              <a:gd name="connsiteX0" fmla="*/ 0 w 4266674"/>
              <a:gd name="connsiteY0" fmla="*/ 0 h 551483"/>
              <a:gd name="connsiteX1" fmla="*/ 4071849 w 4266674"/>
              <a:gd name="connsiteY1" fmla="*/ 0 h 551483"/>
              <a:gd name="connsiteX2" fmla="*/ 4239625 w 4266674"/>
              <a:gd name="connsiteY2" fmla="*/ 158804 h 551483"/>
              <a:gd name="connsiteX3" fmla="*/ 3870150 w 4266674"/>
              <a:gd name="connsiteY3" fmla="*/ 499470 h 551483"/>
              <a:gd name="connsiteX4" fmla="*/ 3702374 w 4266674"/>
              <a:gd name="connsiteY4" fmla="*/ 551483 h 551483"/>
              <a:gd name="connsiteX5" fmla="*/ 0 w 4266674"/>
              <a:gd name="connsiteY5" fmla="*/ 551483 h 551483"/>
            </a:gdLst>
            <a:ahLst/>
            <a:cxnLst/>
            <a:rect l="l" t="t" r="r" b="b"/>
            <a:pathLst>
              <a:path w="4266674" h="551483">
                <a:moveTo>
                  <a:pt x="0" y="0"/>
                </a:moveTo>
                <a:lnTo>
                  <a:pt x="4071849" y="0"/>
                </a:lnTo>
                <a:cubicBezTo>
                  <a:pt x="4222132" y="0"/>
                  <a:pt x="4315752" y="88613"/>
                  <a:pt x="4239625" y="158804"/>
                </a:cubicBezTo>
                <a:lnTo>
                  <a:pt x="3870150" y="499470"/>
                </a:lnTo>
                <a:cubicBezTo>
                  <a:pt x="3835174" y="531719"/>
                  <a:pt x="3771419" y="551483"/>
                  <a:pt x="3702374" y="551483"/>
                </a:cubicBezTo>
                <a:lnTo>
                  <a:pt x="0" y="551483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/>
          </a:ln>
          <a:effectLst>
            <a:outerShdw blurRad="177800" dist="127000" dir="16200000" sx="97000" sy="97000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0" y="398497"/>
            <a:ext cx="4097087" cy="753389"/>
          </a:xfrm>
          <a:custGeom>
            <a:avLst/>
            <a:gdLst>
              <a:gd name="connsiteX0" fmla="*/ 0 w 4097087"/>
              <a:gd name="connsiteY0" fmla="*/ 0 h 753389"/>
              <a:gd name="connsiteX1" fmla="*/ 3937099 w 4097087"/>
              <a:gd name="connsiteY1" fmla="*/ 0 h 753389"/>
              <a:gd name="connsiteX2" fmla="*/ 4074875 w 4097087"/>
              <a:gd name="connsiteY2" fmla="*/ 216944 h 753389"/>
              <a:gd name="connsiteX3" fmla="*/ 3771465 w 4097087"/>
              <a:gd name="connsiteY3" fmla="*/ 682333 h 753389"/>
              <a:gd name="connsiteX4" fmla="*/ 3633688 w 4097087"/>
              <a:gd name="connsiteY4" fmla="*/ 753389 h 753389"/>
              <a:gd name="connsiteX5" fmla="*/ 0 w 4097087"/>
              <a:gd name="connsiteY5" fmla="*/ 753389 h 753389"/>
            </a:gdLst>
            <a:ahLst/>
            <a:cxnLst/>
            <a:rect l="l" t="t" r="r" b="b"/>
            <a:pathLst>
              <a:path w="4097087" h="753389">
                <a:moveTo>
                  <a:pt x="0" y="0"/>
                </a:moveTo>
                <a:lnTo>
                  <a:pt x="3937099" y="0"/>
                </a:lnTo>
                <a:cubicBezTo>
                  <a:pt x="4060510" y="0"/>
                  <a:pt x="4137390" y="121055"/>
                  <a:pt x="4074875" y="216944"/>
                </a:cubicBezTo>
                <a:lnTo>
                  <a:pt x="3771465" y="682333"/>
                </a:lnTo>
                <a:cubicBezTo>
                  <a:pt x="3742743" y="726388"/>
                  <a:pt x="3690388" y="753389"/>
                  <a:pt x="3633688" y="753389"/>
                </a:cubicBezTo>
                <a:lnTo>
                  <a:pt x="0" y="75338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55000">
                <a:schemeClr val="accent1"/>
              </a:gs>
            </a:gsLst>
            <a:lin ang="0" scaled="0"/>
          </a:gradFill>
          <a:ln w="12700" cap="flat">
            <a:noFill/>
            <a:miter/>
          </a:ln>
          <a:effectLst>
            <a:outerShdw blurRad="254000" dist="50800" dir="18000000" sx="98000" sy="98000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269256" y="692849"/>
            <a:ext cx="320827" cy="320827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279400" dist="127000" dir="4800000" sx="97000" sy="97000" rotWithShape="0">
              <a:schemeClr val="accent1"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733664" y="692849"/>
            <a:ext cx="320827" cy="320827"/>
          </a:xfrm>
          <a:prstGeom prst="ellipse">
            <a:avLst/>
          </a:prstGeom>
          <a:solidFill>
            <a:schemeClr val="accent2"/>
          </a:solidFill>
          <a:ln w="12700" cap="flat">
            <a:noFill/>
            <a:miter/>
          </a:ln>
          <a:effectLst>
            <a:outerShdw blurRad="279400" dist="127000" dir="4800000" sx="97000" sy="97000" rotWithShape="0">
              <a:schemeClr val="accent2"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98073" y="692849"/>
            <a:ext cx="320827" cy="320827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279400" dist="127000" dir="4800000" sx="97000" sy="97000" rotWithShape="0">
              <a:schemeClr val="accent1"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0" y="6219044"/>
            <a:ext cx="12192000" cy="638956"/>
          </a:xfrm>
          <a:custGeom>
            <a:avLst/>
            <a:gdLst>
              <a:gd name="connsiteX0" fmla="*/ 8013623 w 12192000"/>
              <a:gd name="connsiteY0" fmla="*/ 0 h 638956"/>
              <a:gd name="connsiteX1" fmla="*/ 5593402 w 12192000"/>
              <a:gd name="connsiteY1" fmla="*/ 81373 h 638956"/>
              <a:gd name="connsiteX2" fmla="*/ 422208 w 12192000"/>
              <a:gd name="connsiteY2" fmla="*/ 262573 h 638956"/>
              <a:gd name="connsiteX3" fmla="*/ 161184 w 12192000"/>
              <a:gd name="connsiteY3" fmla="*/ 225441 h 638956"/>
              <a:gd name="connsiteX4" fmla="*/ 0 w 12192000"/>
              <a:gd name="connsiteY4" fmla="*/ 196878 h 638956"/>
              <a:gd name="connsiteX5" fmla="*/ 0 w 12192000"/>
              <a:gd name="connsiteY5" fmla="*/ 638956 h 638956"/>
              <a:gd name="connsiteX6" fmla="*/ 8217155 w 12192000"/>
              <a:gd name="connsiteY6" fmla="*/ 638956 h 638956"/>
              <a:gd name="connsiteX7" fmla="*/ 8217155 w 12192000"/>
              <a:gd name="connsiteY7" fmla="*/ 1034 h 638956"/>
              <a:gd name="connsiteX8" fmla="*/ 8420688 w 12192000"/>
              <a:gd name="connsiteY8" fmla="*/ 0 h 638956"/>
              <a:gd name="connsiteX9" fmla="*/ 8217157 w 12192000"/>
              <a:gd name="connsiteY9" fmla="*/ 1034 h 638956"/>
              <a:gd name="connsiteX10" fmla="*/ 8217157 w 12192000"/>
              <a:gd name="connsiteY10" fmla="*/ 638956 h 638956"/>
              <a:gd name="connsiteX11" fmla="*/ 12192000 w 12192000"/>
              <a:gd name="connsiteY11" fmla="*/ 638956 h 638956"/>
              <a:gd name="connsiteX12" fmla="*/ 12192000 w 12192000"/>
              <a:gd name="connsiteY12" fmla="*/ 186340 h 638956"/>
              <a:gd name="connsiteX13" fmla="*/ 12158988 w 12192000"/>
              <a:gd name="connsiteY13" fmla="*/ 183691 h 638956"/>
              <a:gd name="connsiteX14" fmla="*/ 10840910 w 12192000"/>
              <a:gd name="connsiteY14" fmla="*/ 81373 h 638956"/>
              <a:gd name="connsiteX15" fmla="*/ 8420688 w 12192000"/>
              <a:gd name="connsiteY15" fmla="*/ 0 h 638956"/>
            </a:gdLst>
            <a:ahLst/>
            <a:cxnLst/>
            <a:rect l="l" t="t" r="r" b="b"/>
            <a:pathLst>
              <a:path w="12192000" h="638956">
                <a:moveTo>
                  <a:pt x="8013623" y="0"/>
                </a:moveTo>
                <a:cubicBezTo>
                  <a:pt x="7246402" y="3544"/>
                  <a:pt x="6449531" y="24775"/>
                  <a:pt x="5593402" y="81373"/>
                </a:cubicBezTo>
                <a:cubicBezTo>
                  <a:pt x="3881145" y="194567"/>
                  <a:pt x="1931750" y="449249"/>
                  <a:pt x="422208" y="262573"/>
                </a:cubicBezTo>
                <a:cubicBezTo>
                  <a:pt x="333758" y="251635"/>
                  <a:pt x="246818" y="239183"/>
                  <a:pt x="161184" y="225441"/>
                </a:cubicBezTo>
                <a:lnTo>
                  <a:pt x="0" y="196878"/>
                </a:lnTo>
                <a:lnTo>
                  <a:pt x="0" y="638956"/>
                </a:lnTo>
                <a:lnTo>
                  <a:pt x="8217155" y="638956"/>
                </a:lnTo>
                <a:lnTo>
                  <a:pt x="8217155" y="1034"/>
                </a:lnTo>
                <a:close/>
                <a:moveTo>
                  <a:pt x="8420688" y="0"/>
                </a:moveTo>
                <a:lnTo>
                  <a:pt x="8217157" y="1034"/>
                </a:lnTo>
                <a:lnTo>
                  <a:pt x="8217157" y="638956"/>
                </a:lnTo>
                <a:lnTo>
                  <a:pt x="12192000" y="638956"/>
                </a:lnTo>
                <a:lnTo>
                  <a:pt x="12192000" y="186340"/>
                </a:lnTo>
                <a:lnTo>
                  <a:pt x="12158988" y="183691"/>
                </a:lnTo>
                <a:cubicBezTo>
                  <a:pt x="11711859" y="146813"/>
                  <a:pt x="11268974" y="109672"/>
                  <a:pt x="10840910" y="81373"/>
                </a:cubicBezTo>
                <a:cubicBezTo>
                  <a:pt x="9984781" y="24775"/>
                  <a:pt x="9187908" y="3544"/>
                  <a:pt x="8420688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/>
          </a:ln>
          <a:effectLst>
            <a:outerShdw blurRad="177800" dist="127000" dir="16200000" sx="97000" sy="97000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0" y="6398024"/>
            <a:ext cx="12192000" cy="459977"/>
          </a:xfrm>
          <a:custGeom>
            <a:avLst/>
            <a:gdLst>
              <a:gd name="connsiteX0" fmla="*/ 8013623 w 12192000"/>
              <a:gd name="connsiteY0" fmla="*/ 0 h 459977"/>
              <a:gd name="connsiteX1" fmla="*/ 5593402 w 12192000"/>
              <a:gd name="connsiteY1" fmla="*/ 84311 h 459977"/>
              <a:gd name="connsiteX2" fmla="*/ 422208 w 12192000"/>
              <a:gd name="connsiteY2" fmla="*/ 272055 h 459977"/>
              <a:gd name="connsiteX3" fmla="*/ 161184 w 12192000"/>
              <a:gd name="connsiteY3" fmla="*/ 233581 h 459977"/>
              <a:gd name="connsiteX4" fmla="*/ 0 w 12192000"/>
              <a:gd name="connsiteY4" fmla="*/ 203986 h 459977"/>
              <a:gd name="connsiteX5" fmla="*/ 0 w 12192000"/>
              <a:gd name="connsiteY5" fmla="*/ 459977 h 459977"/>
              <a:gd name="connsiteX6" fmla="*/ 8217155 w 12192000"/>
              <a:gd name="connsiteY6" fmla="*/ 459977 h 459977"/>
              <a:gd name="connsiteX7" fmla="*/ 8217155 w 12192000"/>
              <a:gd name="connsiteY7" fmla="*/ 1068 h 459977"/>
              <a:gd name="connsiteX8" fmla="*/ 8420688 w 12192000"/>
              <a:gd name="connsiteY8" fmla="*/ 0 h 459977"/>
              <a:gd name="connsiteX9" fmla="*/ 8217157 w 12192000"/>
              <a:gd name="connsiteY9" fmla="*/ 1068 h 459977"/>
              <a:gd name="connsiteX10" fmla="*/ 8217157 w 12192000"/>
              <a:gd name="connsiteY10" fmla="*/ 459977 h 459977"/>
              <a:gd name="connsiteX11" fmla="*/ 12192000 w 12192000"/>
              <a:gd name="connsiteY11" fmla="*/ 459977 h 459977"/>
              <a:gd name="connsiteX12" fmla="*/ 12192000 w 12192000"/>
              <a:gd name="connsiteY12" fmla="*/ 193069 h 459977"/>
              <a:gd name="connsiteX13" fmla="*/ 12158988 w 12192000"/>
              <a:gd name="connsiteY13" fmla="*/ 190323 h 459977"/>
              <a:gd name="connsiteX14" fmla="*/ 10840910 w 12192000"/>
              <a:gd name="connsiteY14" fmla="*/ 84311 h 459977"/>
              <a:gd name="connsiteX15" fmla="*/ 8420688 w 12192000"/>
              <a:gd name="connsiteY15" fmla="*/ 0 h 459977"/>
            </a:gdLst>
            <a:ahLst/>
            <a:cxnLst/>
            <a:rect l="l" t="t" r="r" b="b"/>
            <a:pathLst>
              <a:path w="12192000" h="459977">
                <a:moveTo>
                  <a:pt x="8013623" y="0"/>
                </a:moveTo>
                <a:cubicBezTo>
                  <a:pt x="7246402" y="3672"/>
                  <a:pt x="6449531" y="25667"/>
                  <a:pt x="5593402" y="84311"/>
                </a:cubicBezTo>
                <a:cubicBezTo>
                  <a:pt x="3881145" y="201593"/>
                  <a:pt x="1931750" y="465471"/>
                  <a:pt x="422208" y="272055"/>
                </a:cubicBezTo>
                <a:cubicBezTo>
                  <a:pt x="333758" y="260723"/>
                  <a:pt x="246818" y="247820"/>
                  <a:pt x="161184" y="233581"/>
                </a:cubicBezTo>
                <a:lnTo>
                  <a:pt x="0" y="203986"/>
                </a:lnTo>
                <a:lnTo>
                  <a:pt x="0" y="459977"/>
                </a:lnTo>
                <a:lnTo>
                  <a:pt x="8217155" y="459977"/>
                </a:lnTo>
                <a:lnTo>
                  <a:pt x="8217155" y="1068"/>
                </a:lnTo>
                <a:close/>
                <a:moveTo>
                  <a:pt x="8420688" y="0"/>
                </a:moveTo>
                <a:lnTo>
                  <a:pt x="8217157" y="1068"/>
                </a:lnTo>
                <a:lnTo>
                  <a:pt x="8217157" y="459977"/>
                </a:lnTo>
                <a:lnTo>
                  <a:pt x="12192000" y="459977"/>
                </a:lnTo>
                <a:lnTo>
                  <a:pt x="12192000" y="193069"/>
                </a:lnTo>
                <a:lnTo>
                  <a:pt x="12158988" y="190323"/>
                </a:lnTo>
                <a:cubicBezTo>
                  <a:pt x="11711859" y="152114"/>
                  <a:pt x="11268974" y="113631"/>
                  <a:pt x="10840910" y="84311"/>
                </a:cubicBezTo>
                <a:cubicBezTo>
                  <a:pt x="9984781" y="25667"/>
                  <a:pt x="9187908" y="3672"/>
                  <a:pt x="8420688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6000">
                <a:schemeClr val="accent1"/>
              </a:gs>
            </a:gsLst>
            <a:lin ang="10800000" scaled="0"/>
          </a:gradFill>
          <a:ln w="12700" cap="flat">
            <a:noFill/>
            <a:miter/>
          </a:ln>
          <a:effectLst>
            <a:outerShdw blurRad="254000" dist="50800" dir="18000000" sx="98000" sy="98000" rotWithShape="0">
              <a:schemeClr val="accent1">
                <a:alpha val="1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0813" y="1449580"/>
            <a:ext cx="4724293" cy="1290663"/>
          </a:xfrm>
          <a:prstGeom prst="roundRect">
            <a:avLst>
              <a:gd name="adj" fmla="val 11748"/>
            </a:avLst>
          </a:prstGeom>
          <a:solidFill>
            <a:schemeClr val="bg1"/>
          </a:solidFill>
          <a:ln w="9525" cap="flat">
            <a:solidFill>
              <a:schemeClr val="accent1">
                <a:alpha val="20000"/>
              </a:schemeClr>
            </a:solidFill>
            <a:miter/>
          </a:ln>
          <a:effectLst>
            <a:outerShdw blurRad="203200" dist="25400" dir="1800000" sx="98000" sy="98000" rotWithShape="0">
              <a:schemeClr val="accent1"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45719" y="1575675"/>
            <a:ext cx="3638972" cy="10384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软件功能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21136" y="1762612"/>
            <a:ext cx="664602" cy="6646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72800" y="1809208"/>
            <a:ext cx="561273" cy="547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34194" y="1449580"/>
            <a:ext cx="4724293" cy="1290663"/>
          </a:xfrm>
          <a:prstGeom prst="roundRect">
            <a:avLst>
              <a:gd name="adj" fmla="val 11748"/>
            </a:avLst>
          </a:prstGeom>
          <a:solidFill>
            <a:schemeClr val="bg1"/>
          </a:solidFill>
          <a:ln w="9525" cap="flat">
            <a:solidFill>
              <a:schemeClr val="accent1">
                <a:alpha val="20000"/>
              </a:schemeClr>
            </a:solidFill>
            <a:miter/>
          </a:ln>
          <a:effectLst>
            <a:outerShdw blurRad="203200" dist="25400" dir="1800000" sx="98000" sy="98000" rotWithShape="0">
              <a:schemeClr val="accent1"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559101" y="1575675"/>
            <a:ext cx="3638972" cy="10384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开发过程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34518" y="1762612"/>
            <a:ext cx="664602" cy="6646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786180" y="1809208"/>
            <a:ext cx="561273" cy="547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0813" y="3068302"/>
            <a:ext cx="4724293" cy="1290663"/>
          </a:xfrm>
          <a:prstGeom prst="roundRect">
            <a:avLst>
              <a:gd name="adj" fmla="val 11748"/>
            </a:avLst>
          </a:prstGeom>
          <a:solidFill>
            <a:schemeClr val="bg1"/>
          </a:solidFill>
          <a:ln w="9525" cap="flat">
            <a:solidFill>
              <a:schemeClr val="accent1">
                <a:alpha val="20000"/>
              </a:schemeClr>
            </a:solidFill>
            <a:miter/>
          </a:ln>
          <a:effectLst>
            <a:outerShdw blurRad="203200" dist="25400" dir="1800000" sx="98000" sy="98000" rotWithShape="0">
              <a:schemeClr val="accent1"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745719" y="3194397"/>
            <a:ext cx="3638972" cy="10384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技术重点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21136" y="3381333"/>
            <a:ext cx="664602" cy="6646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72800" y="3427929"/>
            <a:ext cx="561273" cy="547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34194" y="3068302"/>
            <a:ext cx="4724293" cy="1290663"/>
          </a:xfrm>
          <a:prstGeom prst="roundRect">
            <a:avLst>
              <a:gd name="adj" fmla="val 11748"/>
            </a:avLst>
          </a:prstGeom>
          <a:solidFill>
            <a:schemeClr val="bg1"/>
          </a:solidFill>
          <a:ln w="9525" cap="flat">
            <a:solidFill>
              <a:schemeClr val="accent1">
                <a:alpha val="20000"/>
              </a:schemeClr>
            </a:solidFill>
            <a:miter/>
          </a:ln>
          <a:effectLst>
            <a:outerShdw blurRad="203200" dist="25400" dir="1800000" sx="98000" sy="98000" rotWithShape="0">
              <a:schemeClr val="accent1"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559101" y="3194395"/>
            <a:ext cx="3638972" cy="10384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操作方法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734518" y="3381331"/>
            <a:ext cx="664602" cy="6646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786180" y="3417280"/>
            <a:ext cx="561273" cy="547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20813" y="4687024"/>
            <a:ext cx="4724293" cy="1290663"/>
          </a:xfrm>
          <a:prstGeom prst="roundRect">
            <a:avLst>
              <a:gd name="adj" fmla="val 11748"/>
            </a:avLst>
          </a:prstGeom>
          <a:solidFill>
            <a:schemeClr val="bg1"/>
          </a:solidFill>
          <a:ln w="9525" cap="flat">
            <a:solidFill>
              <a:schemeClr val="accent1">
                <a:alpha val="20000"/>
              </a:schemeClr>
            </a:solidFill>
            <a:miter/>
          </a:ln>
          <a:effectLst>
            <a:outerShdw blurRad="203200" dist="25400" dir="1800000" sx="98000" sy="98000" rotWithShape="0">
              <a:schemeClr val="accent1"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745719" y="4813119"/>
            <a:ext cx="3638972" cy="103847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难点与挑战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21136" y="5000056"/>
            <a:ext cx="664602" cy="66460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972800" y="5046652"/>
            <a:ext cx="561273" cy="5473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05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623888" y="440390"/>
            <a:ext cx="1494270" cy="6140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 录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2118158" y="440391"/>
            <a:ext cx="2163401" cy="6140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1123949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5249779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32873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32953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384053" y="2961565"/>
            <a:ext cx="5331962" cy="16104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难点与挑战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407368" y="4820343"/>
            <a:ext cx="288551" cy="288551"/>
            <a:chOff x="11407368" y="4820343"/>
            <a:chExt cx="288551" cy="288551"/>
          </a:xfrm>
        </p:grpSpPr>
        <p:sp>
          <p:nvSpPr>
            <p:cNvPr id="11" name="标题 1"/>
            <p:cNvSpPr txBox="1"/>
            <p:nvPr/>
          </p:nvSpPr>
          <p:spPr>
            <a:xfrm>
              <a:off x="11407368" y="4820343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520135" y="4896420"/>
              <a:ext cx="69369" cy="136396"/>
              <a:chOff x="11520135" y="4896420"/>
              <a:chExt cx="69369" cy="136396"/>
            </a:xfrm>
          </p:grpSpPr>
          <p:cxnSp>
            <p:nvCxnSpPr>
              <p:cNvPr id="13" name="标题 1"/>
              <p:cNvCxnSpPr/>
              <p:nvPr/>
            </p:nvCxnSpPr>
            <p:spPr>
              <a:xfrm>
                <a:off x="11520135" y="489642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4" name="标题 1"/>
              <p:cNvCxnSpPr/>
              <p:nvPr/>
            </p:nvCxnSpPr>
            <p:spPr>
              <a:xfrm flipV="1">
                <a:off x="11521639" y="496495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5" name="标题 1"/>
          <p:cNvSpPr txBox="1"/>
          <p:nvPr/>
        </p:nvSpPr>
        <p:spPr>
          <a:xfrm>
            <a:off x="9277978" y="4848913"/>
            <a:ext cx="1960917" cy="230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536606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08279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3029413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6154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4934" y="1839017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967771" y="777593"/>
            <a:ext cx="1772100" cy="213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05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414954" y="660379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8040000" flipH="1" flipV="1">
            <a:off x="2662773" y="804196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98535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672779" y="3468203"/>
            <a:ext cx="2982648" cy="2982646"/>
          </a:xfrm>
          <a:prstGeom prst="ellipse">
            <a:avLst/>
          </a:prstGeom>
          <a:solidFill>
            <a:schemeClr val="bg1"/>
          </a:solidFill>
          <a:ln w="1016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5523873" y="806997"/>
            <a:ext cx="2982648" cy="2982646"/>
          </a:xfrm>
          <a:prstGeom prst="ellipse">
            <a:avLst/>
          </a:prstGeom>
          <a:solidFill>
            <a:schemeClr val="bg1"/>
          </a:solidFill>
          <a:ln w="1016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5254" y="1771850"/>
            <a:ext cx="3283135" cy="749747"/>
          </a:xfrm>
          <a:prstGeom prst="roundRect">
            <a:avLst>
              <a:gd name="adj" fmla="val 981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1670" y="1819976"/>
            <a:ext cx="300859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多平台适配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3542" y="2678901"/>
            <a:ext cx="3008598" cy="1747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确保系统在不同分辨率和操作系统下都能正常运行，界面显示无误。</a:t>
            </a:r>
            <a:endParaRPr kumimoji="1" lang="zh-CN" altLang="en-US"/>
          </a:p>
        </p:txBody>
      </p:sp>
      <p:cxnSp>
        <p:nvCxnSpPr>
          <p:cNvPr id="9" name="标题 1"/>
          <p:cNvCxnSpPr/>
          <p:nvPr/>
        </p:nvCxnSpPr>
        <p:spPr>
          <a:xfrm>
            <a:off x="4138863" y="2124697"/>
            <a:ext cx="1957137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dash"/>
            <a:miter/>
          </a:ln>
        </p:spPr>
      </p:cxnSp>
      <p:sp>
        <p:nvSpPr>
          <p:cNvPr id="10" name="标题 1"/>
          <p:cNvSpPr txBox="1"/>
          <p:nvPr/>
        </p:nvSpPr>
        <p:spPr>
          <a:xfrm flipH="1">
            <a:off x="8230744" y="3796197"/>
            <a:ext cx="3283135" cy="749747"/>
          </a:xfrm>
          <a:prstGeom prst="roundRect">
            <a:avLst>
              <a:gd name="adj" fmla="val 981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905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87160" y="3844323"/>
            <a:ext cx="3008598" cy="6534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动态布局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87160" y="4703248"/>
            <a:ext cx="3008598" cy="17476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实现界面的动态布局，适应不同题型和内容的变化。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6096000" y="4171070"/>
            <a:ext cx="2650958" cy="0"/>
          </a:xfrm>
          <a:prstGeom prst="line">
            <a:avLst/>
          </a:prstGeom>
          <a:noFill/>
          <a:ln w="12700" cap="sq">
            <a:solidFill>
              <a:schemeClr val="tx1"/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rot="10021203">
            <a:off x="3947689" y="3743113"/>
            <a:ext cx="2432828" cy="2432826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 flipH="1" flipV="1">
            <a:off x="4758493" y="4567001"/>
            <a:ext cx="811222" cy="78505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0021203">
            <a:off x="5798783" y="1081907"/>
            <a:ext cx="2432828" cy="2432826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2700000">
            <a:off x="3324038" y="4960034"/>
            <a:ext cx="440514" cy="3303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81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2700000" flipH="1" flipV="1">
            <a:off x="8414748" y="-999489"/>
            <a:ext cx="440514" cy="330385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381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68989" y="1938320"/>
            <a:ext cx="692417" cy="720001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界面适配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-1" y="2098672"/>
            <a:ext cx="3454400" cy="4797428"/>
          </a:xfrm>
          <a:custGeom>
            <a:avLst/>
            <a:gdLst>
              <a:gd name="T0" fmla="*/ 0 w 848"/>
              <a:gd name="T1" fmla="*/ 0 h 686"/>
              <a:gd name="T2" fmla="*/ 584 w 848"/>
              <a:gd name="T3" fmla="*/ 584 h 686"/>
              <a:gd name="T4" fmla="*/ 848 w 848"/>
              <a:gd name="T5" fmla="*/ 675 h 686"/>
              <a:gd name="T6" fmla="*/ 848 w 848"/>
              <a:gd name="T7" fmla="*/ 0 h 686"/>
              <a:gd name="T8" fmla="*/ 0 w 848"/>
              <a:gd name="T9" fmla="*/ 0 h 686"/>
            </a:gdLst>
            <a:ahLst/>
            <a:cxnLst/>
            <a:rect l="0" t="0" r="r" b="b"/>
            <a:pathLst>
              <a:path w="848" h="686">
                <a:moveTo>
                  <a:pt x="0" y="0"/>
                </a:moveTo>
                <a:cubicBezTo>
                  <a:pt x="584" y="584"/>
                  <a:pt x="584" y="584"/>
                  <a:pt x="584" y="584"/>
                </a:cubicBezTo>
                <a:cubicBezTo>
                  <a:pt x="656" y="656"/>
                  <a:pt x="754" y="686"/>
                  <a:pt x="848" y="675"/>
                </a:cubicBezTo>
                <a:cubicBezTo>
                  <a:pt x="848" y="0"/>
                  <a:pt x="848" y="0"/>
                  <a:pt x="848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26524" y="3148824"/>
            <a:ext cx="1685898" cy="168589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71179" y="2744012"/>
            <a:ext cx="658614" cy="567771"/>
          </a:xfrm>
          <a:prstGeom prst="hexagon">
            <a:avLst/>
          </a:prstGeom>
          <a:solidFill>
            <a:schemeClr val="bg1">
              <a:lumMod val="85000"/>
              <a:alpha val="78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3519" y="2882996"/>
            <a:ext cx="413934" cy="415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471179" y="4463695"/>
            <a:ext cx="658614" cy="567771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518147" y="4607934"/>
            <a:ext cx="564678" cy="415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51939" y="2249186"/>
            <a:ext cx="5405378" cy="4643539"/>
          </a:xfrm>
          <a:custGeom>
            <a:avLst/>
            <a:gdLst>
              <a:gd name="connsiteX0" fmla="*/ 681947 w 5405378"/>
              <a:gd name="connsiteY0" fmla="*/ 0 h 4554639"/>
              <a:gd name="connsiteX1" fmla="*/ 4723431 w 5405378"/>
              <a:gd name="connsiteY1" fmla="*/ 0 h 4554639"/>
              <a:gd name="connsiteX2" fmla="*/ 5405378 w 5405378"/>
              <a:gd name="connsiteY2" fmla="*/ 681947 h 4554639"/>
              <a:gd name="connsiteX3" fmla="*/ 5405378 w 5405378"/>
              <a:gd name="connsiteY3" fmla="*/ 949125 h 4554639"/>
              <a:gd name="connsiteX4" fmla="*/ 5405378 w 5405378"/>
              <a:gd name="connsiteY4" fmla="*/ 2923567 h 4554639"/>
              <a:gd name="connsiteX5" fmla="*/ 5405378 w 5405378"/>
              <a:gd name="connsiteY5" fmla="*/ 4554639 h 4554639"/>
              <a:gd name="connsiteX6" fmla="*/ 0 w 5405378"/>
              <a:gd name="connsiteY6" fmla="*/ 4554639 h 4554639"/>
              <a:gd name="connsiteX7" fmla="*/ 0 w 5405378"/>
              <a:gd name="connsiteY7" fmla="*/ 2923567 h 4554639"/>
              <a:gd name="connsiteX8" fmla="*/ 0 w 5405378"/>
              <a:gd name="connsiteY8" fmla="*/ 949125 h 4554639"/>
              <a:gd name="connsiteX9" fmla="*/ 0 w 5405378"/>
              <a:gd name="connsiteY9" fmla="*/ 681947 h 4554639"/>
              <a:gd name="connsiteX10" fmla="*/ 681947 w 5405378"/>
              <a:gd name="connsiteY10" fmla="*/ 0 h 4554639"/>
            </a:gdLst>
            <a:ahLst/>
            <a:cxnLst/>
            <a:rect l="l" t="t" r="r" b="b"/>
            <a:pathLst>
              <a:path w="5405378" h="4554639">
                <a:moveTo>
                  <a:pt x="681947" y="0"/>
                </a:moveTo>
                <a:lnTo>
                  <a:pt x="4723431" y="0"/>
                </a:lnTo>
                <a:cubicBezTo>
                  <a:pt x="5100060" y="0"/>
                  <a:pt x="5405378" y="305318"/>
                  <a:pt x="5405378" y="681947"/>
                </a:cubicBezTo>
                <a:lnTo>
                  <a:pt x="5405378" y="949125"/>
                </a:lnTo>
                <a:lnTo>
                  <a:pt x="5405378" y="2923567"/>
                </a:lnTo>
                <a:lnTo>
                  <a:pt x="5405378" y="4554639"/>
                </a:lnTo>
                <a:lnTo>
                  <a:pt x="0" y="4554639"/>
                </a:lnTo>
                <a:lnTo>
                  <a:pt x="0" y="2923567"/>
                </a:lnTo>
                <a:lnTo>
                  <a:pt x="0" y="949125"/>
                </a:lnTo>
                <a:lnTo>
                  <a:pt x="0" y="681947"/>
                </a:lnTo>
                <a:cubicBezTo>
                  <a:pt x="0" y="305318"/>
                  <a:pt x="305318" y="0"/>
                  <a:pt x="681947" y="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76171" y="2492335"/>
            <a:ext cx="5359079" cy="4370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文件读写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76171" y="2936111"/>
            <a:ext cx="5359079" cy="8525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确保数据在读取和写入过程中的一致性，避免数据丢失或错误。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76171" y="4210613"/>
            <a:ext cx="5359079" cy="4370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多用户支持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76171" y="4654389"/>
            <a:ext cx="5359079" cy="8525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支持多用户同时使用，确保数据的独立性和完整性。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481674" y="3692510"/>
            <a:ext cx="575598" cy="59852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数据一致性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067456" y="2450527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1049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4311049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823844" y="3158639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4446695" y="2829766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157956" y="2450527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550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401550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0800000">
            <a:off x="6537196" y="2829766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 flipV="1">
            <a:off x="6857054" y="3158639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5307" y="2983116"/>
            <a:ext cx="2700000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优化图片、音效等资源的加载和管理，减少内存占用。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45307" y="2659146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资源管理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46693" y="2983116"/>
            <a:ext cx="2700000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提升系统的响应速度，确保用户操作流畅无卡顿。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46693" y="2659146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响应速度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991350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07505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11201399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5838825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组合 8"/>
          <p:cNvGrpSpPr/>
          <p:nvPr/>
        </p:nvGrpSpPr>
        <p:grpSpPr>
          <a:xfrm>
            <a:off x="496081" y="4342668"/>
            <a:ext cx="288551" cy="288551"/>
            <a:chOff x="496081" y="4342668"/>
            <a:chExt cx="288551" cy="288551"/>
          </a:xfrm>
        </p:grpSpPr>
        <p:sp>
          <p:nvSpPr>
            <p:cNvPr id="10" name="标题 1"/>
            <p:cNvSpPr txBox="1"/>
            <p:nvPr/>
          </p:nvSpPr>
          <p:spPr>
            <a:xfrm>
              <a:off x="496081" y="4342668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08848" y="4418745"/>
              <a:ext cx="69369" cy="136396"/>
              <a:chOff x="608848" y="4418745"/>
              <a:chExt cx="69369" cy="136396"/>
            </a:xfrm>
          </p:grpSpPr>
          <p:cxnSp>
            <p:nvCxnSpPr>
              <p:cNvPr id="12" name="标题 1"/>
              <p:cNvCxnSpPr/>
              <p:nvPr/>
            </p:nvCxnSpPr>
            <p:spPr>
              <a:xfrm>
                <a:off x="608848" y="4418745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3" name="标题 1"/>
              <p:cNvCxnSpPr/>
              <p:nvPr/>
            </p:nvCxnSpPr>
            <p:spPr>
              <a:xfrm flipV="1">
                <a:off x="610352" y="4487275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4" name="标题 1"/>
          <p:cNvSpPr txBox="1"/>
          <p:nvPr/>
        </p:nvSpPr>
        <p:spPr>
          <a:xfrm>
            <a:off x="953105" y="4402305"/>
            <a:ext cx="1960917" cy="1692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5985" y="5053958"/>
            <a:ext cx="4286125" cy="564296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127000" dir="2700000" algn="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4095" y="5180865"/>
            <a:ext cx="286624" cy="3104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852498" y="5195626"/>
            <a:ext cx="270197" cy="280961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849849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49851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75623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rot="5400000">
            <a:off x="9016387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907889" y="5106809"/>
            <a:ext cx="71790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>
            <a:off x="3869944" y="5106809"/>
            <a:ext cx="868950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27477" y="5106809"/>
            <a:ext cx="1055622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272472" y="5106809"/>
            <a:ext cx="79447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350458" y="1473958"/>
            <a:ext cx="3741482" cy="12555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0" name="标题 1"/>
          <p:cNvSpPr txBox="1"/>
          <p:nvPr/>
        </p:nvSpPr>
        <p:spPr>
          <a:xfrm>
            <a:off x="475984" y="2368075"/>
            <a:ext cx="5351609" cy="18081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  <p:cxnSp>
        <p:nvCxnSpPr>
          <p:cNvPr id="31" name="标题 1"/>
          <p:cNvCxnSpPr/>
          <p:nvPr/>
        </p:nvCxnSpPr>
        <p:spPr>
          <a:xfrm>
            <a:off x="2292824" y="4503761"/>
            <a:ext cx="3043451" cy="0"/>
          </a:xfrm>
          <a:prstGeom prst="line">
            <a:avLst/>
          </a:prstGeom>
          <a:noFill/>
          <a:ln w="6350" cap="sq">
            <a:solidFill>
              <a:schemeClr val="bg1">
                <a:lumMod val="65000"/>
              </a:schemeClr>
            </a:solidFill>
            <a:prstDash val="lgDash"/>
            <a:miter/>
          </a:ln>
        </p:spPr>
      </p:cxnSp>
      <p:sp>
        <p:nvSpPr>
          <p:cNvPr id="32" name="标题 1"/>
          <p:cNvSpPr txBox="1"/>
          <p:nvPr/>
        </p:nvSpPr>
        <p:spPr>
          <a:xfrm>
            <a:off x="74640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10045821" y="680476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8900000">
            <a:off x="10395240" y="824293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1123949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5249779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32873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32953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384053" y="2961565"/>
            <a:ext cx="5331962" cy="16104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软件功能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407368" y="4820343"/>
            <a:ext cx="288551" cy="288551"/>
            <a:chOff x="11407368" y="4820343"/>
            <a:chExt cx="288551" cy="288551"/>
          </a:xfrm>
        </p:grpSpPr>
        <p:sp>
          <p:nvSpPr>
            <p:cNvPr id="11" name="标题 1"/>
            <p:cNvSpPr txBox="1"/>
            <p:nvPr/>
          </p:nvSpPr>
          <p:spPr>
            <a:xfrm>
              <a:off x="11407368" y="4820343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520135" y="4896420"/>
              <a:ext cx="69369" cy="136396"/>
              <a:chOff x="11520135" y="4896420"/>
              <a:chExt cx="69369" cy="136396"/>
            </a:xfrm>
          </p:grpSpPr>
          <p:cxnSp>
            <p:nvCxnSpPr>
              <p:cNvPr id="13" name="标题 1"/>
              <p:cNvCxnSpPr/>
              <p:nvPr/>
            </p:nvCxnSpPr>
            <p:spPr>
              <a:xfrm>
                <a:off x="11520135" y="489642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4" name="标题 1"/>
              <p:cNvCxnSpPr/>
              <p:nvPr/>
            </p:nvCxnSpPr>
            <p:spPr>
              <a:xfrm flipV="1">
                <a:off x="11521639" y="496495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5" name="标题 1"/>
          <p:cNvSpPr txBox="1"/>
          <p:nvPr/>
        </p:nvSpPr>
        <p:spPr>
          <a:xfrm>
            <a:off x="9277978" y="4848913"/>
            <a:ext cx="1960917" cy="230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536606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08279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3029413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6154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4934" y="1839017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967771" y="777593"/>
            <a:ext cx="1772100" cy="213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414954" y="660379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8040000" flipH="1" flipV="1">
            <a:off x="2662773" y="804196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98535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081006" y="3429000"/>
            <a:ext cx="4445294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53774" y="3429000"/>
            <a:ext cx="4667117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413326" y="3429000"/>
            <a:ext cx="4667117" cy="77152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90983" y="3543299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5340951" y="-220955"/>
            <a:ext cx="358586" cy="414774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099321" y="3543299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908599" y="3543299"/>
            <a:ext cx="542926" cy="542926"/>
          </a:xfrm>
          <a:prstGeom prst="ellipse">
            <a:avLst/>
          </a:prstGeom>
          <a:solidFill>
            <a:schemeClr val="bg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425552" y="1673625"/>
            <a:ext cx="180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632353" y="1737901"/>
            <a:ext cx="387862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填空题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2637722" y="3879518"/>
            <a:ext cx="358586" cy="415659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V="1">
            <a:off x="717897" y="4349567"/>
            <a:ext cx="180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24698" y="5842799"/>
            <a:ext cx="3871454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选择题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9277913" y="3887529"/>
            <a:ext cx="358586" cy="414057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7366100" y="4349567"/>
            <a:ext cx="18000" cy="177165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572901" y="5842799"/>
            <a:ext cx="389750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判断题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21382" y="3714362"/>
            <a:ext cx="282129" cy="2007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229720" y="3714362"/>
            <a:ext cx="282129" cy="2007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038998" y="3708012"/>
            <a:ext cx="282129" cy="2134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572900" y="4376746"/>
            <a:ext cx="3878625" cy="11969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对/错选项，即时反馈，解析显示，方便用户快速了解答题情况。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24697" y="4376746"/>
            <a:ext cx="3878625" cy="11969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支持A- D四个选项，选项随机排序，自动评分，为用户提供了多样化的选择题体验。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632353" y="2114909"/>
            <a:ext cx="3878625" cy="11969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文本输入，答案匹配，提供解释说明，帮助用户更好地理解题目。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题型支持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06310" y="1706590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100807" y="1544884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41123" y="1775907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倒计时显示，超时自动提交，时间提醒，确保测验在规定时间内完成。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36816" y="1351177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66919" y="1586451"/>
            <a:ext cx="320709" cy="3103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76012" y="1130300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041122" y="1301381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实时计时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506310" y="3298964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00807" y="3137257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041123" y="3368281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实时显示得分，自动统计，方便用户了解答题情况。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136816" y="2943550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366919" y="3173650"/>
            <a:ext cx="320709" cy="320709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76012" y="2722673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41122" y="2893754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自动评分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506310" y="4891336"/>
            <a:ext cx="7645738" cy="1081059"/>
          </a:xfrm>
          <a:prstGeom prst="rect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100807" y="4729629"/>
            <a:ext cx="102482" cy="140447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041123" y="4960653"/>
            <a:ext cx="6858616" cy="9424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测验结束后查看错题解析，帮助用户总结经验。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36816" y="4535922"/>
            <a:ext cx="780911" cy="78091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366919" y="4778038"/>
            <a:ext cx="320709" cy="296678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976012" y="4315045"/>
            <a:ext cx="160806" cy="1608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041122" y="4486126"/>
            <a:ext cx="6864878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错题回顾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辅助功能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85446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深色/浅色主题切换，满足不同用户的视觉需求。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85446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主题切换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27028" y="1442134"/>
            <a:ext cx="3537943" cy="4333826"/>
          </a:xfrm>
          <a:prstGeom prst="roundRect">
            <a:avLst>
              <a:gd name="adj" fmla="val 5861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520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支持自定义背景图片，提升界面美观度。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520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背景图片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80957" y="1442134"/>
            <a:ext cx="3537943" cy="4333826"/>
          </a:xfrm>
          <a:prstGeom prst="roundRect">
            <a:avLst>
              <a:gd name="adj" fmla="val 7404"/>
            </a:avLst>
          </a:prstGeom>
          <a:noFill/>
          <a:ln w="12700" cap="sq">
            <a:solidFill>
              <a:schemeClr val="accent3"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96974" y="2054639"/>
            <a:ext cx="3305908" cy="359998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答题正确/错误时有不同音效，增强互动性。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96974" y="1617337"/>
            <a:ext cx="3305908" cy="3693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音效反馈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个性化设置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2579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64000"/>
          </a:blip>
          <a:srcRect/>
          <a:stretch>
            <a:fillRect/>
          </a:stretch>
        </p:blipFill>
        <p:spPr>
          <a:xfrm flipH="1"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-1123949" y="628650"/>
            <a:ext cx="6324599" cy="4552950"/>
          </a:xfrm>
          <a:prstGeom prst="roundRect">
            <a:avLst>
              <a:gd name="adj" fmla="val 7523"/>
            </a:avLst>
          </a:prstGeom>
          <a:noFill/>
          <a:ln w="273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0" y="5314951"/>
            <a:ext cx="12192000" cy="1543050"/>
          </a:xfrm>
          <a:prstGeom prst="rect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5249779" y="5522495"/>
            <a:ext cx="1034716" cy="240631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-332873" y="5450306"/>
            <a:ext cx="1323474" cy="300789"/>
          </a:xfrm>
          <a:prstGeom prst="ellipse">
            <a:avLst/>
          </a:prstGeom>
          <a:gradFill>
            <a:gsLst>
              <a:gs pos="24000">
                <a:schemeClr val="accent2">
                  <a:lumMod val="60000"/>
                  <a:lumOff val="40000"/>
                  <a:alpha val="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-532953" y="999797"/>
            <a:ext cx="6886128" cy="468662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>
            <a:off x="6384053" y="2961565"/>
            <a:ext cx="5331962" cy="16104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开发过程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1407368" y="4820343"/>
            <a:ext cx="288551" cy="288551"/>
            <a:chOff x="11407368" y="4820343"/>
            <a:chExt cx="288551" cy="288551"/>
          </a:xfrm>
        </p:grpSpPr>
        <p:sp>
          <p:nvSpPr>
            <p:cNvPr id="11" name="标题 1"/>
            <p:cNvSpPr txBox="1"/>
            <p:nvPr/>
          </p:nvSpPr>
          <p:spPr>
            <a:xfrm>
              <a:off x="11407368" y="4820343"/>
              <a:ext cx="288551" cy="28855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1520135" y="4896420"/>
              <a:ext cx="69369" cy="136396"/>
              <a:chOff x="11520135" y="4896420"/>
              <a:chExt cx="69369" cy="136396"/>
            </a:xfrm>
          </p:grpSpPr>
          <p:cxnSp>
            <p:nvCxnSpPr>
              <p:cNvPr id="13" name="标题 1"/>
              <p:cNvCxnSpPr/>
              <p:nvPr/>
            </p:nvCxnSpPr>
            <p:spPr>
              <a:xfrm>
                <a:off x="11520135" y="489642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  <p:cxnSp>
            <p:nvCxnSpPr>
              <p:cNvPr id="14" name="标题 1"/>
              <p:cNvCxnSpPr/>
              <p:nvPr/>
            </p:nvCxnSpPr>
            <p:spPr>
              <a:xfrm flipV="1">
                <a:off x="11521639" y="4964950"/>
                <a:ext cx="67865" cy="67866"/>
              </a:xfrm>
              <a:prstGeom prst="line">
                <a:avLst/>
              </a:prstGeom>
              <a:noFill/>
              <a:ln w="22225" cap="rnd">
                <a:solidFill>
                  <a:schemeClr val="bg1"/>
                </a:solidFill>
                <a:prstDash val="solid"/>
                <a:round/>
              </a:ln>
            </p:spPr>
          </p:cxnSp>
        </p:grpSp>
      </p:grpSp>
      <p:sp>
        <p:nvSpPr>
          <p:cNvPr id="15" name="标题 1"/>
          <p:cNvSpPr txBox="1"/>
          <p:nvPr/>
        </p:nvSpPr>
        <p:spPr>
          <a:xfrm>
            <a:off x="9277978" y="4848913"/>
            <a:ext cx="1960917" cy="2301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536606" y="4544134"/>
            <a:ext cx="2805545" cy="4013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sx="102000" sy="102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08279" y="4544134"/>
            <a:ext cx="433870" cy="401368"/>
          </a:xfrm>
          <a:prstGeom prst="roundRect">
            <a:avLst>
              <a:gd name="adj" fmla="val 50000"/>
            </a:avLst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H="1">
            <a:off x="3029413" y="4679568"/>
            <a:ext cx="146200" cy="130500"/>
          </a:xfrm>
          <a:custGeom>
            <a:avLst/>
            <a:gdLst>
              <a:gd name="connsiteX0" fmla="*/ 6134100 w 11353799"/>
              <a:gd name="connsiteY0" fmla="*/ 76200 h 10134600"/>
              <a:gd name="connsiteX1" fmla="*/ 5753100 w 11353799"/>
              <a:gd name="connsiteY1" fmla="*/ 0 h 10134600"/>
              <a:gd name="connsiteX2" fmla="*/ 5372100 w 11353799"/>
              <a:gd name="connsiteY2" fmla="*/ 76200 h 10134600"/>
              <a:gd name="connsiteX3" fmla="*/ 5067300 w 11353799"/>
              <a:gd name="connsiteY3" fmla="*/ 381000 h 10134600"/>
              <a:gd name="connsiteX4" fmla="*/ 114300 w 11353799"/>
              <a:gd name="connsiteY4" fmla="*/ 9067800 h 10134600"/>
              <a:gd name="connsiteX5" fmla="*/ 114300 w 11353799"/>
              <a:gd name="connsiteY5" fmla="*/ 9829800 h 10134600"/>
              <a:gd name="connsiteX6" fmla="*/ 419100 w 11353799"/>
              <a:gd name="connsiteY6" fmla="*/ 10058400 h 10134600"/>
              <a:gd name="connsiteX7" fmla="*/ 800100 w 11353799"/>
              <a:gd name="connsiteY7" fmla="*/ 10134600 h 10134600"/>
              <a:gd name="connsiteX8" fmla="*/ 10553700 w 11353799"/>
              <a:gd name="connsiteY8" fmla="*/ 10134600 h 10134600"/>
              <a:gd name="connsiteX9" fmla="*/ 10934700 w 11353799"/>
              <a:gd name="connsiteY9" fmla="*/ 10058400 h 10134600"/>
              <a:gd name="connsiteX10" fmla="*/ 11239500 w 11353799"/>
              <a:gd name="connsiteY10" fmla="*/ 9829800 h 10134600"/>
              <a:gd name="connsiteX11" fmla="*/ 11239500 w 11353799"/>
              <a:gd name="connsiteY11" fmla="*/ 9067800 h 10134600"/>
              <a:gd name="connsiteX12" fmla="*/ 6438900 w 11353799"/>
              <a:gd name="connsiteY12" fmla="*/ 381000 h 10134600"/>
              <a:gd name="connsiteX13" fmla="*/ 6134100 w 11353799"/>
              <a:gd name="connsiteY13" fmla="*/ 76200 h 10134600"/>
            </a:gdLst>
            <a:ahLst/>
            <a:cxnLst/>
            <a:rect l="l" t="t" r="r" b="b"/>
            <a:pathLst>
              <a:path w="11353799" h="10134600">
                <a:moveTo>
                  <a:pt x="6134100" y="76200"/>
                </a:moveTo>
                <a:cubicBezTo>
                  <a:pt x="6057900" y="0"/>
                  <a:pt x="5905500" y="0"/>
                  <a:pt x="5753100" y="0"/>
                </a:cubicBezTo>
                <a:cubicBezTo>
                  <a:pt x="5600700" y="0"/>
                  <a:pt x="5448300" y="0"/>
                  <a:pt x="5372100" y="76200"/>
                </a:cubicBezTo>
                <a:cubicBezTo>
                  <a:pt x="5219700" y="152400"/>
                  <a:pt x="5143500" y="304800"/>
                  <a:pt x="5067300" y="381000"/>
                </a:cubicBezTo>
                <a:lnTo>
                  <a:pt x="114300" y="9067800"/>
                </a:lnTo>
                <a:cubicBezTo>
                  <a:pt x="-38100" y="9296400"/>
                  <a:pt x="-38100" y="9601200"/>
                  <a:pt x="114300" y="9829800"/>
                </a:cubicBezTo>
                <a:cubicBezTo>
                  <a:pt x="190500" y="9982200"/>
                  <a:pt x="266700" y="9982200"/>
                  <a:pt x="419100" y="10058400"/>
                </a:cubicBezTo>
                <a:cubicBezTo>
                  <a:pt x="571500" y="10134600"/>
                  <a:pt x="647700" y="10134600"/>
                  <a:pt x="800100" y="10134600"/>
                </a:cubicBezTo>
                <a:lnTo>
                  <a:pt x="10553700" y="10134600"/>
                </a:lnTo>
                <a:cubicBezTo>
                  <a:pt x="10706100" y="10134600"/>
                  <a:pt x="10858500" y="10134600"/>
                  <a:pt x="10934700" y="10058400"/>
                </a:cubicBezTo>
                <a:cubicBezTo>
                  <a:pt x="11087100" y="9982200"/>
                  <a:pt x="11163300" y="9906000"/>
                  <a:pt x="11239500" y="9829800"/>
                </a:cubicBezTo>
                <a:cubicBezTo>
                  <a:pt x="11391900" y="9601200"/>
                  <a:pt x="11391900" y="9296400"/>
                  <a:pt x="11239500" y="9067800"/>
                </a:cubicBezTo>
                <a:lnTo>
                  <a:pt x="6438900" y="381000"/>
                </a:lnTo>
                <a:cubicBezTo>
                  <a:pt x="6362700" y="304800"/>
                  <a:pt x="6286500" y="152400"/>
                  <a:pt x="6134100" y="76200"/>
                </a:cubicBezTo>
                <a:close/>
              </a:path>
            </a:pathLst>
          </a:custGeom>
          <a:solidFill>
            <a:schemeClr val="accent1"/>
          </a:solidFill>
          <a:ln w="1190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6154" y="4621708"/>
            <a:ext cx="213657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0" y="6388768"/>
            <a:ext cx="12192000" cy="469232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0" y="6340643"/>
            <a:ext cx="12192000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734934" y="1839017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967771" y="777593"/>
            <a:ext cx="1772100" cy="213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414954" y="660379"/>
            <a:ext cx="926979" cy="642816"/>
          </a:xfrm>
          <a:custGeom>
            <a:avLst/>
            <a:gdLst/>
            <a:ahLst/>
            <a:cxnLst/>
            <a:rect l="0" t="0" r="0" b="0"/>
            <a:pathLst>
              <a:path w="3149601" h="2184100">
                <a:moveTo>
                  <a:pt x="298450" y="9127"/>
                </a:moveTo>
                <a:cubicBezTo>
                  <a:pt x="186595" y="38582"/>
                  <a:pt x="73801" y="141337"/>
                  <a:pt x="28575" y="254982"/>
                </a:cubicBezTo>
                <a:cubicBezTo>
                  <a:pt x="259" y="326136"/>
                  <a:pt x="0" y="332625"/>
                  <a:pt x="0" y="972152"/>
                </a:cubicBezTo>
                <a:cubicBezTo>
                  <a:pt x="0" y="1367194"/>
                  <a:pt x="4769" y="1624616"/>
                  <a:pt x="12296" y="1635820"/>
                </a:cubicBezTo>
                <a:cubicBezTo>
                  <a:pt x="19059" y="1645886"/>
                  <a:pt x="27631" y="1666932"/>
                  <a:pt x="31346" y="1682589"/>
                </a:cubicBezTo>
                <a:cubicBezTo>
                  <a:pt x="40603" y="1721604"/>
                  <a:pt x="174109" y="1855200"/>
                  <a:pt x="228600" y="1879975"/>
                </a:cubicBezTo>
                <a:cubicBezTo>
                  <a:pt x="253047" y="1891091"/>
                  <a:pt x="298037" y="1911972"/>
                  <a:pt x="328576" y="1926378"/>
                </a:cubicBezTo>
                <a:cubicBezTo>
                  <a:pt x="383234" y="1952162"/>
                  <a:pt x="400153" y="1952572"/>
                  <a:pt x="1410502" y="1952572"/>
                </a:cubicBezTo>
                <a:cubicBezTo>
                  <a:pt x="2081069" y="1952572"/>
                  <a:pt x="2439622" y="1956975"/>
                  <a:pt x="2444750" y="1965272"/>
                </a:cubicBezTo>
                <a:cubicBezTo>
                  <a:pt x="2449067" y="1972257"/>
                  <a:pt x="2464257" y="1977972"/>
                  <a:pt x="2478505" y="1977972"/>
                </a:cubicBezTo>
                <a:cubicBezTo>
                  <a:pt x="2492753" y="1977972"/>
                  <a:pt x="2519562" y="1982822"/>
                  <a:pt x="2538081" y="1988750"/>
                </a:cubicBezTo>
                <a:cubicBezTo>
                  <a:pt x="2726735" y="2049139"/>
                  <a:pt x="2790399" y="2072593"/>
                  <a:pt x="2806065" y="2087477"/>
                </a:cubicBezTo>
                <a:cubicBezTo>
                  <a:pt x="2816193" y="2097099"/>
                  <a:pt x="2834114" y="2104972"/>
                  <a:pt x="2845888" y="2104972"/>
                </a:cubicBezTo>
                <a:cubicBezTo>
                  <a:pt x="2857663" y="2104972"/>
                  <a:pt x="2880809" y="2110652"/>
                  <a:pt x="2897323" y="2117594"/>
                </a:cubicBezTo>
                <a:cubicBezTo>
                  <a:pt x="2913838" y="2124536"/>
                  <a:pt x="2939066" y="2133108"/>
                  <a:pt x="2953385" y="2136644"/>
                </a:cubicBezTo>
                <a:cubicBezTo>
                  <a:pt x="2967704" y="2140179"/>
                  <a:pt x="2981992" y="2145442"/>
                  <a:pt x="2985135" y="2148339"/>
                </a:cubicBezTo>
                <a:cubicBezTo>
                  <a:pt x="2988278" y="2151236"/>
                  <a:pt x="3026569" y="2160467"/>
                  <a:pt x="3070225" y="2168852"/>
                </a:cubicBezTo>
                <a:lnTo>
                  <a:pt x="3149600" y="2184099"/>
                </a:lnTo>
                <a:lnTo>
                  <a:pt x="3149600" y="2152346"/>
                </a:lnTo>
                <a:cubicBezTo>
                  <a:pt x="3149600" y="2132671"/>
                  <a:pt x="3137775" y="2112845"/>
                  <a:pt x="3118510" y="2100223"/>
                </a:cubicBezTo>
                <a:cubicBezTo>
                  <a:pt x="3075019" y="2071726"/>
                  <a:pt x="2941182" y="1903782"/>
                  <a:pt x="2922839" y="1854687"/>
                </a:cubicBezTo>
                <a:cubicBezTo>
                  <a:pt x="2914469" y="1832282"/>
                  <a:pt x="2902058" y="1810513"/>
                  <a:pt x="2895260" y="1806312"/>
                </a:cubicBezTo>
                <a:cubicBezTo>
                  <a:pt x="2888462" y="1802110"/>
                  <a:pt x="2882900" y="1785060"/>
                  <a:pt x="2882900" y="1768422"/>
                </a:cubicBezTo>
                <a:cubicBezTo>
                  <a:pt x="2882900" y="1751784"/>
                  <a:pt x="2877789" y="1735012"/>
                  <a:pt x="2871542" y="1731151"/>
                </a:cubicBezTo>
                <a:cubicBezTo>
                  <a:pt x="2838187" y="1710537"/>
                  <a:pt x="2829638" y="1579110"/>
                  <a:pt x="2821503" y="961972"/>
                </a:cubicBezTo>
                <a:cubicBezTo>
                  <a:pt x="2815706" y="522145"/>
                  <a:pt x="2808527" y="312641"/>
                  <a:pt x="2798657" y="295222"/>
                </a:cubicBezTo>
                <a:cubicBezTo>
                  <a:pt x="2790741" y="281252"/>
                  <a:pt x="2776453" y="253005"/>
                  <a:pt x="2766907" y="232451"/>
                </a:cubicBezTo>
                <a:cubicBezTo>
                  <a:pt x="2741961" y="178740"/>
                  <a:pt x="2632138" y="70759"/>
                  <a:pt x="2565400" y="34323"/>
                </a:cubicBezTo>
                <a:lnTo>
                  <a:pt x="2508250" y="3122"/>
                </a:lnTo>
                <a:lnTo>
                  <a:pt x="1422400" y="1108"/>
                </a:lnTo>
                <a:cubicBezTo>
                  <a:pt x="825182" y="0"/>
                  <a:pt x="319405" y="3609"/>
                  <a:pt x="298450" y="9127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8040000" flipH="1" flipV="1">
            <a:off x="2662773" y="804196"/>
            <a:ext cx="340207" cy="201483"/>
          </a:xfrm>
          <a:prstGeom prst="corner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985359" y="589507"/>
            <a:ext cx="1460232" cy="1813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53543" y="2616396"/>
            <a:ext cx="5055567" cy="2119548"/>
          </a:xfrm>
          <a:prstGeom prst="rect">
            <a:avLst/>
          </a:prstGeom>
          <a:solidFill>
            <a:schemeClr val="bg1"/>
          </a:solidFill>
          <a:ln w="25400" cap="sq">
            <a:gradFill>
              <a:gsLst>
                <a:gs pos="0">
                  <a:schemeClr val="accent1">
                    <a:lumMod val="10000"/>
                    <a:lumOff val="90000"/>
                    <a:alpha val="100000"/>
                  </a:schemeClr>
                </a:gs>
                <a:gs pos="33000">
                  <a:schemeClr val="accent1">
                    <a:lumMod val="50000"/>
                    <a:lumOff val="50000"/>
                    <a:alpha val="100000"/>
                  </a:schemeClr>
                </a:gs>
                <a:gs pos="67000">
                  <a:schemeClr val="accent1">
                    <a:lumMod val="50000"/>
                    <a:lumOff val="50000"/>
                    <a:alpha val="100000"/>
                  </a:schemeClr>
                </a:gs>
                <a:gs pos="100000">
                  <a:schemeClr val="accent1">
                    <a:lumMod val="10000"/>
                    <a:lumOff val="90000"/>
                    <a:alpha val="100000"/>
                  </a:schemeClr>
                </a:gs>
              </a:gsLst>
              <a:lin ang="5400000" scaled="0"/>
            </a:gradFill>
            <a:miter/>
          </a:ln>
          <a:effectLst>
            <a:outerShdw dist="88900" dir="2700000" algn="tl" rotWithShape="0">
              <a:schemeClr val="accent1">
                <a:lumMod val="75000"/>
                <a:lumOff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23175" y="2616396"/>
            <a:ext cx="5055567" cy="2119548"/>
          </a:xfrm>
          <a:prstGeom prst="rect">
            <a:avLst/>
          </a:prstGeom>
          <a:solidFill>
            <a:schemeClr val="bg1"/>
          </a:solidFill>
          <a:ln w="25400" cap="sq">
            <a:gradFill>
              <a:gsLst>
                <a:gs pos="0">
                  <a:schemeClr val="accent1">
                    <a:lumMod val="10000"/>
                    <a:lumOff val="90000"/>
                  </a:schemeClr>
                </a:gs>
                <a:gs pos="33000">
                  <a:schemeClr val="accent1">
                    <a:lumMod val="50000"/>
                    <a:lumOff val="50000"/>
                  </a:schemeClr>
                </a:gs>
                <a:gs pos="67000">
                  <a:schemeClr val="accent1">
                    <a:lumMod val="50000"/>
                    <a:lumOff val="50000"/>
                  </a:schemeClr>
                </a:gs>
                <a:gs pos="100000">
                  <a:schemeClr val="accent1">
                    <a:lumMod val="10000"/>
                    <a:lumOff val="90000"/>
                  </a:schemeClr>
                </a:gs>
              </a:gsLst>
              <a:lin ang="5400000" scaled="0"/>
            </a:gradFill>
            <a:miter/>
          </a:ln>
          <a:effectLst>
            <a:outerShdw dist="88900" dir="2700000" algn="tl" rotWithShape="0">
              <a:schemeClr val="accent1">
                <a:lumMod val="75000"/>
                <a:lumOff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28713" y="2599959"/>
            <a:ext cx="790575" cy="14141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04715" y="3225235"/>
            <a:ext cx="992981" cy="992981"/>
          </a:xfrm>
          <a:prstGeom prst="ellipse">
            <a:avLst/>
          </a:prstGeom>
          <a:gradFill>
            <a:gsLst>
              <a:gs pos="6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64963" y="2599959"/>
            <a:ext cx="790575" cy="1414194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740965" y="3225235"/>
            <a:ext cx="992981" cy="992981"/>
          </a:xfrm>
          <a:prstGeom prst="ellipse">
            <a:avLst/>
          </a:prstGeom>
          <a:gradFill>
            <a:gsLst>
              <a:gs pos="6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25620" y="3332481"/>
            <a:ext cx="1151170" cy="745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61870" y="3332481"/>
            <a:ext cx="1151170" cy="7456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502665" y="2763520"/>
            <a:ext cx="3135485" cy="5389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用户需求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02666" y="3433970"/>
            <a:ext cx="3257404" cy="1157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收集学生、教师等用户的需求，确定系统的基本功能和操作流程。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38915" y="2763520"/>
            <a:ext cx="3135485" cy="5389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功能规划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938916" y="3433970"/>
            <a:ext cx="3257404" cy="11572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规划多种题型、计时、评分等功能，确保系统满足教学和测试需求。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42444"/>
            <a:ext cx="12192000" cy="115556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>
                  <a:alpha val="53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010766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ahLst/>
            <a:cxnLst/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52483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ahLst/>
            <a:cxnLst/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0766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ahLst/>
            <a:cxnLst/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94123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ahLst/>
            <a:cxnLst/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464421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ahLst/>
            <a:cxnLst/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482822" y="2298710"/>
            <a:ext cx="2652408" cy="2541948"/>
            <a:chOff x="1482822" y="2298710"/>
            <a:chExt cx="2652408" cy="2541948"/>
          </a:xfrm>
        </p:grpSpPr>
        <p:sp>
          <p:nvSpPr>
            <p:cNvPr id="10" name="标题 1"/>
            <p:cNvSpPr txBox="1"/>
            <p:nvPr/>
          </p:nvSpPr>
          <p:spPr>
            <a:xfrm>
              <a:off x="2808318" y="2298710"/>
              <a:ext cx="1100332" cy="1270266"/>
            </a:xfrm>
            <a:custGeom>
              <a:avLst/>
              <a:gdLst>
                <a:gd name="T0" fmla="*/ 0 w 2066"/>
                <a:gd name="T1" fmla="*/ 0 h 2385"/>
                <a:gd name="T2" fmla="*/ 2066 w 2066"/>
                <a:gd name="T3" fmla="*/ 1193 h 2385"/>
                <a:gd name="T4" fmla="*/ 0 w 2066"/>
                <a:gd name="T5" fmla="*/ 2385 h 2385"/>
                <a:gd name="T6" fmla="*/ 0 w 2066"/>
                <a:gd name="T7" fmla="*/ 0 h 2385"/>
              </a:gdLst>
              <a:ahLst/>
              <a:cxnLst/>
              <a:rect l="0" t="0" r="r" b="b"/>
              <a:pathLst>
                <a:path w="2066" h="2385">
                  <a:moveTo>
                    <a:pt x="0" y="0"/>
                  </a:moveTo>
                  <a:cubicBezTo>
                    <a:pt x="853" y="0"/>
                    <a:pt x="1640" y="455"/>
                    <a:pt x="2066" y="1193"/>
                  </a:cubicBezTo>
                  <a:lnTo>
                    <a:pt x="0" y="2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2808318" y="2934551"/>
              <a:ext cx="1326912" cy="1270266"/>
            </a:xfrm>
            <a:custGeom>
              <a:avLst/>
              <a:gdLst>
                <a:gd name="T0" fmla="*/ 2066 w 2492"/>
                <a:gd name="T1" fmla="*/ 0 h 2385"/>
                <a:gd name="T2" fmla="*/ 2066 w 2492"/>
                <a:gd name="T3" fmla="*/ 2385 h 2385"/>
                <a:gd name="T4" fmla="*/ 0 w 2492"/>
                <a:gd name="T5" fmla="*/ 1192 h 2385"/>
                <a:gd name="T6" fmla="*/ 2066 w 2492"/>
                <a:gd name="T7" fmla="*/ 0 h 2385"/>
              </a:gdLst>
              <a:ahLst/>
              <a:cxnLst/>
              <a:rect l="0" t="0" r="r" b="b"/>
              <a:pathLst>
                <a:path w="2492" h="2385">
                  <a:moveTo>
                    <a:pt x="2066" y="0"/>
                  </a:moveTo>
                  <a:cubicBezTo>
                    <a:pt x="2492" y="738"/>
                    <a:pt x="2492" y="1647"/>
                    <a:pt x="2066" y="2385"/>
                  </a:cubicBezTo>
                  <a:lnTo>
                    <a:pt x="0" y="1192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808318" y="3568976"/>
              <a:ext cx="1100332" cy="1271682"/>
            </a:xfrm>
            <a:custGeom>
              <a:avLst/>
              <a:gdLst>
                <a:gd name="T0" fmla="*/ 2066 w 2066"/>
                <a:gd name="T1" fmla="*/ 1193 h 2386"/>
                <a:gd name="T2" fmla="*/ 0 w 2066"/>
                <a:gd name="T3" fmla="*/ 2386 h 2386"/>
                <a:gd name="T4" fmla="*/ 0 w 2066"/>
                <a:gd name="T5" fmla="*/ 0 h 2386"/>
                <a:gd name="T6" fmla="*/ 2066 w 2066"/>
                <a:gd name="T7" fmla="*/ 1193 h 2386"/>
              </a:gdLst>
              <a:ahLst/>
              <a:cxnLst/>
              <a:rect l="0" t="0" r="r" b="b"/>
              <a:pathLst>
                <a:path w="2066" h="2386">
                  <a:moveTo>
                    <a:pt x="2066" y="1193"/>
                  </a:moveTo>
                  <a:cubicBezTo>
                    <a:pt x="1640" y="1931"/>
                    <a:pt x="853" y="2386"/>
                    <a:pt x="0" y="2386"/>
                  </a:cubicBezTo>
                  <a:lnTo>
                    <a:pt x="0" y="0"/>
                  </a:lnTo>
                  <a:lnTo>
                    <a:pt x="2066" y="1193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1709402" y="3568976"/>
              <a:ext cx="1098915" cy="1271682"/>
            </a:xfrm>
            <a:custGeom>
              <a:avLst/>
              <a:gdLst>
                <a:gd name="T0" fmla="*/ 2065 w 2065"/>
                <a:gd name="T1" fmla="*/ 2386 h 2386"/>
                <a:gd name="T2" fmla="*/ 0 w 2065"/>
                <a:gd name="T3" fmla="*/ 1193 h 2386"/>
                <a:gd name="T4" fmla="*/ 2065 w 2065"/>
                <a:gd name="T5" fmla="*/ 0 h 2386"/>
                <a:gd name="T6" fmla="*/ 2065 w 2065"/>
                <a:gd name="T7" fmla="*/ 2386 h 2386"/>
              </a:gdLst>
              <a:ahLst/>
              <a:cxnLst/>
              <a:rect l="0" t="0" r="r" b="b"/>
              <a:pathLst>
                <a:path w="2065" h="2386">
                  <a:moveTo>
                    <a:pt x="2065" y="2386"/>
                  </a:moveTo>
                  <a:cubicBezTo>
                    <a:pt x="1213" y="2386"/>
                    <a:pt x="426" y="1931"/>
                    <a:pt x="0" y="1193"/>
                  </a:cubicBezTo>
                  <a:lnTo>
                    <a:pt x="2065" y="0"/>
                  </a:lnTo>
                  <a:lnTo>
                    <a:pt x="2065" y="2386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82822" y="2934551"/>
              <a:ext cx="1325496" cy="1270266"/>
            </a:xfrm>
            <a:custGeom>
              <a:avLst/>
              <a:gdLst>
                <a:gd name="T0" fmla="*/ 426 w 2491"/>
                <a:gd name="T1" fmla="*/ 2385 h 2385"/>
                <a:gd name="T2" fmla="*/ 426 w 2491"/>
                <a:gd name="T3" fmla="*/ 0 h 2385"/>
                <a:gd name="T4" fmla="*/ 2491 w 2491"/>
                <a:gd name="T5" fmla="*/ 1192 h 2385"/>
                <a:gd name="T6" fmla="*/ 426 w 2491"/>
                <a:gd name="T7" fmla="*/ 2385 h 2385"/>
              </a:gdLst>
              <a:ahLst/>
              <a:cxnLst/>
              <a:rect l="0" t="0" r="r" b="b"/>
              <a:pathLst>
                <a:path w="2491" h="2385">
                  <a:moveTo>
                    <a:pt x="426" y="2385"/>
                  </a:moveTo>
                  <a:cubicBezTo>
                    <a:pt x="0" y="1647"/>
                    <a:pt x="0" y="738"/>
                    <a:pt x="426" y="0"/>
                  </a:cubicBezTo>
                  <a:lnTo>
                    <a:pt x="2491" y="1192"/>
                  </a:lnTo>
                  <a:lnTo>
                    <a:pt x="426" y="2385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709402" y="2298710"/>
              <a:ext cx="1098915" cy="1270266"/>
            </a:xfrm>
            <a:custGeom>
              <a:avLst/>
              <a:gdLst>
                <a:gd name="T0" fmla="*/ 0 w 2065"/>
                <a:gd name="T1" fmla="*/ 1193 h 2385"/>
                <a:gd name="T2" fmla="*/ 2065 w 2065"/>
                <a:gd name="T3" fmla="*/ 0 h 2385"/>
                <a:gd name="T4" fmla="*/ 2065 w 2065"/>
                <a:gd name="T5" fmla="*/ 2385 h 2385"/>
                <a:gd name="T6" fmla="*/ 0 w 2065"/>
                <a:gd name="T7" fmla="*/ 1193 h 2385"/>
              </a:gdLst>
              <a:ahLst/>
              <a:cxnLst/>
              <a:rect l="0" t="0" r="r" b="b"/>
              <a:pathLst>
                <a:path w="2065" h="2385">
                  <a:moveTo>
                    <a:pt x="0" y="1193"/>
                  </a:moveTo>
                  <a:cubicBezTo>
                    <a:pt x="426" y="455"/>
                    <a:pt x="1213" y="0"/>
                    <a:pt x="2065" y="0"/>
                  </a:cubicBezTo>
                  <a:lnTo>
                    <a:pt x="2065" y="2385"/>
                  </a:lnTo>
                  <a:lnTo>
                    <a:pt x="0" y="11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>
            <a:off x="1694123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ahLst/>
            <a:cxnLst/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137650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596610" y="3334694"/>
            <a:ext cx="424833" cy="424833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572272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ahLst/>
            <a:cxnLst/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13989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ahLst/>
            <a:cxnLst/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72272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ahLst/>
            <a:cxnLst/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55629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ahLst/>
            <a:cxnLst/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025927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ahLst/>
            <a:cxnLst/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8044328" y="2298710"/>
            <a:ext cx="2652408" cy="2541948"/>
            <a:chOff x="8044328" y="2298710"/>
            <a:chExt cx="2652408" cy="2541948"/>
          </a:xfrm>
        </p:grpSpPr>
        <p:sp>
          <p:nvSpPr>
            <p:cNvPr id="25" name="标题 1"/>
            <p:cNvSpPr txBox="1"/>
            <p:nvPr/>
          </p:nvSpPr>
          <p:spPr>
            <a:xfrm>
              <a:off x="9369824" y="2298710"/>
              <a:ext cx="1100332" cy="1270266"/>
            </a:xfrm>
            <a:custGeom>
              <a:avLst/>
              <a:gdLst>
                <a:gd name="T0" fmla="*/ 0 w 2066"/>
                <a:gd name="T1" fmla="*/ 0 h 2385"/>
                <a:gd name="T2" fmla="*/ 2066 w 2066"/>
                <a:gd name="T3" fmla="*/ 1193 h 2385"/>
                <a:gd name="T4" fmla="*/ 0 w 2066"/>
                <a:gd name="T5" fmla="*/ 2385 h 2385"/>
                <a:gd name="T6" fmla="*/ 0 w 2066"/>
                <a:gd name="T7" fmla="*/ 0 h 2385"/>
              </a:gdLst>
              <a:ahLst/>
              <a:cxnLst/>
              <a:rect l="0" t="0" r="r" b="b"/>
              <a:pathLst>
                <a:path w="2066" h="2385">
                  <a:moveTo>
                    <a:pt x="0" y="0"/>
                  </a:moveTo>
                  <a:cubicBezTo>
                    <a:pt x="853" y="0"/>
                    <a:pt x="1640" y="455"/>
                    <a:pt x="2066" y="1193"/>
                  </a:cubicBezTo>
                  <a:lnTo>
                    <a:pt x="0" y="2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9369824" y="2934551"/>
              <a:ext cx="1326912" cy="1270266"/>
            </a:xfrm>
            <a:custGeom>
              <a:avLst/>
              <a:gdLst>
                <a:gd name="T0" fmla="*/ 2066 w 2492"/>
                <a:gd name="T1" fmla="*/ 0 h 2385"/>
                <a:gd name="T2" fmla="*/ 2066 w 2492"/>
                <a:gd name="T3" fmla="*/ 2385 h 2385"/>
                <a:gd name="T4" fmla="*/ 0 w 2492"/>
                <a:gd name="T5" fmla="*/ 1192 h 2385"/>
                <a:gd name="T6" fmla="*/ 2066 w 2492"/>
                <a:gd name="T7" fmla="*/ 0 h 2385"/>
              </a:gdLst>
              <a:ahLst/>
              <a:cxnLst/>
              <a:rect l="0" t="0" r="r" b="b"/>
              <a:pathLst>
                <a:path w="2492" h="2385">
                  <a:moveTo>
                    <a:pt x="2066" y="0"/>
                  </a:moveTo>
                  <a:cubicBezTo>
                    <a:pt x="2492" y="738"/>
                    <a:pt x="2492" y="1647"/>
                    <a:pt x="2066" y="2385"/>
                  </a:cubicBezTo>
                  <a:lnTo>
                    <a:pt x="0" y="1192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9369824" y="3568976"/>
              <a:ext cx="1100332" cy="1271682"/>
            </a:xfrm>
            <a:custGeom>
              <a:avLst/>
              <a:gdLst>
                <a:gd name="T0" fmla="*/ 2066 w 2066"/>
                <a:gd name="T1" fmla="*/ 1193 h 2386"/>
                <a:gd name="T2" fmla="*/ 0 w 2066"/>
                <a:gd name="T3" fmla="*/ 2386 h 2386"/>
                <a:gd name="T4" fmla="*/ 0 w 2066"/>
                <a:gd name="T5" fmla="*/ 0 h 2386"/>
                <a:gd name="T6" fmla="*/ 2066 w 2066"/>
                <a:gd name="T7" fmla="*/ 1193 h 2386"/>
              </a:gdLst>
              <a:ahLst/>
              <a:cxnLst/>
              <a:rect l="0" t="0" r="r" b="b"/>
              <a:pathLst>
                <a:path w="2066" h="2386">
                  <a:moveTo>
                    <a:pt x="2066" y="1193"/>
                  </a:moveTo>
                  <a:cubicBezTo>
                    <a:pt x="1640" y="1931"/>
                    <a:pt x="853" y="2386"/>
                    <a:pt x="0" y="2386"/>
                  </a:cubicBezTo>
                  <a:lnTo>
                    <a:pt x="0" y="0"/>
                  </a:lnTo>
                  <a:lnTo>
                    <a:pt x="2066" y="1193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8270908" y="3568976"/>
              <a:ext cx="1098915" cy="1271682"/>
            </a:xfrm>
            <a:custGeom>
              <a:avLst/>
              <a:gdLst>
                <a:gd name="T0" fmla="*/ 2065 w 2065"/>
                <a:gd name="T1" fmla="*/ 2386 h 2386"/>
                <a:gd name="T2" fmla="*/ 0 w 2065"/>
                <a:gd name="T3" fmla="*/ 1193 h 2386"/>
                <a:gd name="T4" fmla="*/ 2065 w 2065"/>
                <a:gd name="T5" fmla="*/ 0 h 2386"/>
                <a:gd name="T6" fmla="*/ 2065 w 2065"/>
                <a:gd name="T7" fmla="*/ 2386 h 2386"/>
              </a:gdLst>
              <a:ahLst/>
              <a:cxnLst/>
              <a:rect l="0" t="0" r="r" b="b"/>
              <a:pathLst>
                <a:path w="2065" h="2386">
                  <a:moveTo>
                    <a:pt x="2065" y="2386"/>
                  </a:moveTo>
                  <a:cubicBezTo>
                    <a:pt x="1213" y="2386"/>
                    <a:pt x="426" y="1931"/>
                    <a:pt x="0" y="1193"/>
                  </a:cubicBezTo>
                  <a:lnTo>
                    <a:pt x="2065" y="0"/>
                  </a:lnTo>
                  <a:lnTo>
                    <a:pt x="2065" y="2386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8044328" y="2934551"/>
              <a:ext cx="1325496" cy="1270266"/>
            </a:xfrm>
            <a:custGeom>
              <a:avLst/>
              <a:gdLst>
                <a:gd name="T0" fmla="*/ 426 w 2491"/>
                <a:gd name="T1" fmla="*/ 2385 h 2385"/>
                <a:gd name="T2" fmla="*/ 426 w 2491"/>
                <a:gd name="T3" fmla="*/ 0 h 2385"/>
                <a:gd name="T4" fmla="*/ 2491 w 2491"/>
                <a:gd name="T5" fmla="*/ 1192 h 2385"/>
                <a:gd name="T6" fmla="*/ 426 w 2491"/>
                <a:gd name="T7" fmla="*/ 2385 h 2385"/>
              </a:gdLst>
              <a:ahLst/>
              <a:cxnLst/>
              <a:rect l="0" t="0" r="r" b="b"/>
              <a:pathLst>
                <a:path w="2491" h="2385">
                  <a:moveTo>
                    <a:pt x="426" y="2385"/>
                  </a:moveTo>
                  <a:cubicBezTo>
                    <a:pt x="0" y="1647"/>
                    <a:pt x="0" y="738"/>
                    <a:pt x="426" y="0"/>
                  </a:cubicBezTo>
                  <a:lnTo>
                    <a:pt x="2491" y="1192"/>
                  </a:lnTo>
                  <a:lnTo>
                    <a:pt x="426" y="2385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sq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8270908" y="2298710"/>
              <a:ext cx="1098915" cy="1270266"/>
            </a:xfrm>
            <a:custGeom>
              <a:avLst/>
              <a:gdLst>
                <a:gd name="T0" fmla="*/ 0 w 2065"/>
                <a:gd name="T1" fmla="*/ 1193 h 2385"/>
                <a:gd name="T2" fmla="*/ 2065 w 2065"/>
                <a:gd name="T3" fmla="*/ 0 h 2385"/>
                <a:gd name="T4" fmla="*/ 2065 w 2065"/>
                <a:gd name="T5" fmla="*/ 2385 h 2385"/>
                <a:gd name="T6" fmla="*/ 0 w 2065"/>
                <a:gd name="T7" fmla="*/ 1193 h 2385"/>
              </a:gdLst>
              <a:ahLst/>
              <a:cxnLst/>
              <a:rect l="0" t="0" r="r" b="b"/>
              <a:pathLst>
                <a:path w="2065" h="2385">
                  <a:moveTo>
                    <a:pt x="0" y="1193"/>
                  </a:moveTo>
                  <a:cubicBezTo>
                    <a:pt x="426" y="455"/>
                    <a:pt x="1213" y="0"/>
                    <a:pt x="2065" y="0"/>
                  </a:cubicBezTo>
                  <a:lnTo>
                    <a:pt x="2065" y="2385"/>
                  </a:lnTo>
                  <a:lnTo>
                    <a:pt x="0" y="11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sq">
              <a:noFill/>
              <a:round/>
              <a:headEnd/>
              <a:tailEnd/>
            </a:ln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1" name="标题 1"/>
          <p:cNvSpPr txBox="1"/>
          <p:nvPr/>
        </p:nvSpPr>
        <p:spPr>
          <a:xfrm>
            <a:off x="8255629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ahLst/>
            <a:cxnLst/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699156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9158115" y="3334694"/>
            <a:ext cx="424833" cy="42483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8000000">
            <a:off x="1526467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8000000">
            <a:off x="8071519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8000000" flipH="1" flipV="1">
            <a:off x="1526467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18000000" flipH="1" flipV="1">
            <a:off x="8071519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4911725" y="3331633"/>
            <a:ext cx="2241550" cy="228600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4911725" y="3712633"/>
            <a:ext cx="2241550" cy="228600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4276550" y="1985010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架构设计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4276550" y="2485390"/>
            <a:ext cx="3626200" cy="751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采用Python语言，使用tkinter构建图形用户界面，设计模块化架构。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4276550" y="4027170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26DE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数据管理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4276550" y="4527550"/>
            <a:ext cx="3626200" cy="751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使用Excel文件存储学生信息、题库数据，确保数据的可读性和易管理性。</a:t>
            </a: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 rot="4500000">
            <a:off x="374756" y="257517"/>
            <a:ext cx="394201" cy="394201"/>
          </a:xfrm>
          <a:prstGeom prst="teardrop">
            <a:avLst/>
          </a:prstGeom>
          <a:noFill/>
          <a:ln w="76200" cap="rnd">
            <a:solidFill>
              <a:schemeClr val="accent1">
                <a:alpha val="100000"/>
              </a:schemeClr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rot="13500000">
            <a:off x="630240" y="377325"/>
            <a:ext cx="281904" cy="281904"/>
          </a:xfrm>
          <a:prstGeom prst="teardrop">
            <a:avLst/>
          </a:prstGeom>
          <a:solidFill>
            <a:schemeClr val="accent2"/>
          </a:solidFill>
          <a:ln w="152400" cap="rnd">
            <a:noFill/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970528" y="225171"/>
            <a:ext cx="10661494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系统设计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26DED"/>
      </a:accent1>
      <a:accent2>
        <a:srgbClr val="59A8FE"/>
      </a:accent2>
      <a:accent3>
        <a:srgbClr val="326DED"/>
      </a:accent3>
      <a:accent4>
        <a:srgbClr val="59A8FE"/>
      </a:accent4>
      <a:accent5>
        <a:srgbClr val="326DED"/>
      </a:accent5>
      <a:accent6>
        <a:srgbClr val="59A8F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Office PowerPoint</Application>
  <PresentationFormat>宽屏</PresentationFormat>
  <Paragraphs>130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Source Han Sans CN Bold</vt:lpstr>
      <vt:lpstr>思源黑体 CN Regular</vt:lpstr>
      <vt:lpstr>OPPOSans B</vt:lpstr>
      <vt:lpstr>Arial</vt:lpstr>
      <vt:lpstr>Source Han Sans</vt:lpstr>
      <vt:lpstr>Source Han Sans CN Regular</vt:lpstr>
      <vt:lpstr>等线</vt:lpstr>
      <vt:lpstr>OPPOSans 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刘志轩</cp:lastModifiedBy>
  <cp:revision>1</cp:revision>
  <dcterms:modified xsi:type="dcterms:W3CDTF">2025-06-05T02:35:51Z</dcterms:modified>
</cp:coreProperties>
</file>